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6"/>
  </p:notesMasterIdLst>
  <p:sldIdLst>
    <p:sldId id="706" r:id="rId3"/>
    <p:sldId id="704" r:id="rId4"/>
    <p:sldId id="620" r:id="rId5"/>
    <p:sldId id="626" r:id="rId6"/>
    <p:sldId id="627" r:id="rId7"/>
    <p:sldId id="736" r:id="rId8"/>
    <p:sldId id="628" r:id="rId9"/>
    <p:sldId id="737" r:id="rId10"/>
    <p:sldId id="629" r:id="rId11"/>
    <p:sldId id="630" r:id="rId12"/>
    <p:sldId id="631" r:id="rId13"/>
    <p:sldId id="738" r:id="rId14"/>
    <p:sldId id="632" r:id="rId15"/>
    <p:sldId id="739" r:id="rId16"/>
    <p:sldId id="640" r:id="rId17"/>
    <p:sldId id="641" r:id="rId18"/>
    <p:sldId id="642" r:id="rId19"/>
    <p:sldId id="643" r:id="rId20"/>
    <p:sldId id="644" r:id="rId21"/>
    <p:sldId id="645" r:id="rId22"/>
    <p:sldId id="646" r:id="rId23"/>
    <p:sldId id="647" r:id="rId24"/>
    <p:sldId id="694" r:id="rId25"/>
  </p:sldIdLst>
  <p:sldSz cx="12192000" cy="6858000"/>
  <p:notesSz cx="10018713" cy="68897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EAFF"/>
    <a:srgbClr val="A66B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6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0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1813" cy="3460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75313" y="0"/>
            <a:ext cx="4341812" cy="3460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FA0D31-96E8-479D-9477-3B6604DE15C6}" type="datetimeFigureOut">
              <a:rPr lang="en-GB" smtClean="0"/>
              <a:t>06/08/2024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43225" y="862013"/>
            <a:ext cx="4132263" cy="2324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1713" y="3316288"/>
            <a:ext cx="8015287" cy="27130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43675"/>
            <a:ext cx="4341813" cy="3460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75313" y="6543675"/>
            <a:ext cx="4341812" cy="3460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E6DED7-C4B5-4F19-88E0-69572A8042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37819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9AA453-113C-AB4A-9069-2B3674B99CC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9909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0BD5B-BF6E-4E23-8777-C053B93932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2229FD-5DDC-42F6-95F9-BAFE465F0F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D3B2C1-CBED-4D98-8180-8D0450BB2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E8C1D-D62A-439B-8799-C1B98CB7CE7C}" type="datetime1">
              <a:rPr lang="en-GB" smtClean="0"/>
              <a:t>06/08/2024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AE8158-A120-44A8-9254-B27F457DB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DF0A1B-A606-4EEF-90D8-D390362CC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614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73C91-E5CF-445B-B43B-591546E9B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2C79B4-2415-4F53-ADDA-672A2EFBFA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54FD47-4ED6-4B01-A7DC-8F06AAFB3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36835-9986-49BA-AEA6-8136926E6D25}" type="datetime1">
              <a:rPr lang="en-GB" smtClean="0"/>
              <a:t>06/08/2024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D996C-4735-4EB1-AE4F-E512F5DC2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4957F2-26FF-4992-ADC3-7F34C1C42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584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9D0D9-EAB7-4829-8315-8BDF275B5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97C4B8-BDD0-41B0-B7A6-691B834322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D8A821-9C81-460E-9844-897D9AEB6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46DBC-222B-46FD-A3F4-8965391DBAFB}" type="datetime1">
              <a:rPr lang="en-GB" smtClean="0"/>
              <a:t>06/08/2024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3BE010-3B00-46AC-8FF9-BF66C0F92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6BC7B6-BA56-4496-89FB-6E1FAFBE7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1153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E0911-EEE1-45C6-9F22-15386DC4A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DED6A-EC3A-4CC6-93B2-26E28E409E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052DE5-3F27-4087-BE63-D4E43C26F7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C99D9B-0372-47DF-A83A-CE2427AB9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687DA-4E89-41C7-9C51-F5A61E54A23C}" type="datetime1">
              <a:rPr lang="en-GB" smtClean="0"/>
              <a:t>06/08/2024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804915-8683-4392-8339-1CF7F5DBA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DA94E4-0467-4430-939C-D35F0539F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4465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76ACE-04EC-4FE4-BAD8-FB9D8D8B9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6FC8A1-2D40-4FAE-9782-22A030A2B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463035-A9A1-4DB8-83A6-CA2C663527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88B86A-F2FC-4C5F-92F7-E3B48E8972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A22275-00C1-4D29-9FD5-7D8008C108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386857-ABF9-43B9-9895-B8842C985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1891B-747C-4EF1-B397-D3F6ECC0EC83}" type="datetime1">
              <a:rPr lang="en-GB" smtClean="0"/>
              <a:t>06/08/2024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8F9229-AB55-4CA5-B19F-2F8BC08F5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5095FD-392A-4AE1-A335-6B0F65A3E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3472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E3415-5339-4854-B945-396E2F98E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3FD9C6-7BCB-462B-B810-AC0EB31CE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E23FD-2E1B-4AF2-9DAF-A8145F9FE859}" type="datetime1">
              <a:rPr lang="en-GB" smtClean="0"/>
              <a:t>06/08/2024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DFE00E-5EB4-4C72-96D3-F7DA93627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C99104-2881-4BD6-B8B3-381C5497F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3478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F08A27-A42C-4F02-BDB7-E01C57213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6B68D-4FFF-4D80-B492-9E61DD2BF441}" type="datetime1">
              <a:rPr lang="en-GB" smtClean="0"/>
              <a:t>06/08/2024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EEFE1F-CF57-4378-8B7E-CDA9A45D4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5AC6A5-2F84-4225-948B-5C3C7AC62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9216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0348F-CC13-4DA8-BA3A-1393D8AD6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E887D0-6249-479B-BB66-73540E22D6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F16D0D-36D3-4EFE-B7BD-67A08F4EBF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55EF94-A767-41E5-97F4-804BFBD3D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026B3-4CBA-436A-AC4C-8BE5794E441A}" type="datetime1">
              <a:rPr lang="en-GB" smtClean="0"/>
              <a:t>06/08/2024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C972AF-2CF6-4691-92F6-0C8CBA381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721339-A12B-4A78-B609-68E2DB147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841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4D9BA-AF7F-4DF0-B760-6BEAD21CC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B95916-96B5-4B2A-9D01-37A6D737BD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646E75-5419-42C2-81B5-73F5263F2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7239A6-D6B6-417D-8180-303DAECD2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C12F8-C794-41A6-9540-258B08A2E484}" type="datetime1">
              <a:rPr lang="en-GB" smtClean="0"/>
              <a:t>06/08/2024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847895-A6A1-4065-9FE8-53702A506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2B98B7-33F4-435A-A8F1-94398EB65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6668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2F3D5-D617-48E1-A748-F1539DBE3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6A3BF5-93BC-4555-9F8A-871289B3A9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BBB2E6-6F7C-4D50-AC0F-6A54F538A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F9481-C6F6-4C78-9335-4D6A490E7274}" type="datetime1">
              <a:rPr lang="en-GB" smtClean="0"/>
              <a:t>06/08/2024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D4E3D5-28D2-457F-9FBB-5E78B35FB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AD9428-D85C-4DA7-94CC-C2ED2AB56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0526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7A8FDF-4AD6-4530-B29B-A5E61C063D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18ECAF-70A3-42A6-8425-876DA5F3E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F3D98A-ED03-48D2-96D6-02E1463BC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2F1FA-B051-40ED-ACAC-F9123367C5D6}" type="datetime1">
              <a:rPr lang="en-GB" smtClean="0"/>
              <a:t>06/08/2024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9FAFCE-FCA9-48B7-B14A-78AC97614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C70B34-6FA8-4C40-A55D-D8E2DFE56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71960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E52D67-6876-2D45-91C5-2A3A7456DF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72797" y="5822950"/>
            <a:ext cx="2780197" cy="78866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5ACE5B7-03EE-3046-980B-5FAE69081CB0}"/>
              </a:ext>
            </a:extLst>
          </p:cNvPr>
          <p:cNvSpPr/>
          <p:nvPr userDrawn="1"/>
        </p:nvSpPr>
        <p:spPr>
          <a:xfrm>
            <a:off x="0" y="3294"/>
            <a:ext cx="12192000" cy="36933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GB" spc="300" dirty="0">
                <a:solidFill>
                  <a:schemeClr val="bg1"/>
                </a:solidFill>
                <a:effectLst/>
                <a:latin typeface="+mj-lt"/>
              </a:rPr>
              <a:t>PLA</a:t>
            </a:r>
            <a:r>
              <a:rPr lang="en-GB" spc="300" dirty="0">
                <a:solidFill>
                  <a:srgbClr val="5BC5F2"/>
                </a:solidFill>
                <a:effectLst/>
                <a:latin typeface="+mj-lt"/>
              </a:rPr>
              <a:t>Y</a:t>
            </a:r>
            <a:r>
              <a:rPr lang="en-GB" spc="300" dirty="0">
                <a:solidFill>
                  <a:schemeClr val="bg1"/>
                </a:solidFill>
                <a:effectLst/>
                <a:latin typeface="+mj-lt"/>
              </a:rPr>
              <a:t>BACK LEARNING </a:t>
            </a:r>
            <a:r>
              <a:rPr lang="en-GB" dirty="0">
                <a:solidFill>
                  <a:schemeClr val="bg1"/>
                </a:solidFill>
                <a:effectLst/>
                <a:latin typeface="Frutiger LT 55 Roman" panose="020B0602020204020204" pitchFamily="34" charset="0"/>
              </a:rPr>
              <a:t> 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261B58-011E-6942-9E8F-089CDA0A18D0}"/>
              </a:ext>
            </a:extLst>
          </p:cNvPr>
          <p:cNvSpPr/>
          <p:nvPr userDrawn="1"/>
        </p:nvSpPr>
        <p:spPr>
          <a:xfrm>
            <a:off x="365760" y="5883958"/>
            <a:ext cx="77825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Contact: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Liz Fitzpatrick, FRSA, CE,   </a:t>
            </a:r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M: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07515346084</a:t>
            </a:r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  T: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01314535514   </a:t>
            </a:r>
            <a:br>
              <a:rPr lang="en-GB" sz="1400" dirty="0">
                <a:solidFill>
                  <a:srgbClr val="283583"/>
                </a:solidFill>
                <a:effectLst/>
                <a:latin typeface="+mn-lt"/>
              </a:rPr>
            </a:br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E: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lizfitzpatrick@playbackice.com</a:t>
            </a:r>
          </a:p>
        </p:txBody>
      </p:sp>
    </p:spTree>
    <p:extLst>
      <p:ext uri="{BB962C8B-B14F-4D97-AF65-F5344CB8AC3E}">
        <p14:creationId xmlns:p14="http://schemas.microsoft.com/office/powerpoint/2010/main" val="28341490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75B6D-D5C6-F146-939F-B09C49A818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CFAB5F-39A8-7440-A6E2-7B6A86A21B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B6E3F-3B02-0F40-9E3B-9074BF318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699333-9747-D148-9C25-CC70AB070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4BBD80-5079-CB47-9F7D-F67BAA46C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5907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906C6-6674-2144-A4AE-0B3DFB471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AD6FB-4260-E24C-A180-D64BC0C12B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83A85-3C7A-C54F-8BD2-D49FAF846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FD0D4D-555B-A443-9C9F-ADA207458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FC7D82-C1D4-D94A-97E1-55601D94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3820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7FEB4-1A7D-C647-A870-9D114B9BE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7964C0-8FE3-D34E-AE07-EFCB8465C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32D2A9-BE95-3A4C-8DD7-84076E053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C06664-4B34-8243-85FA-3DA1FCB0A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EACE3-43CA-2648-9F15-5B2812488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3469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79801-0926-7C4A-975F-272C45B76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361D5-B77D-9441-86B4-3042BF647F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1C3C9C-3888-5C44-AA0C-6D83033D3E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956FC5-696F-0540-B12A-1618371E7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523E75-1D58-F241-9AD7-67296CE40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10C265-BB68-5648-A6FD-34F668C8A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77874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4C9B9-0E16-A54C-9B1B-6BD560AE5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001C8C-BAEC-A64D-BEBC-A321E9719D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239BC3-442D-1B42-8D2F-8B9922B608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57E853-90C5-E449-9ACF-70634FE0D5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3B0985-760F-1741-BC32-066B7B2B1A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8A7E58-8691-9345-BC2B-1340799A1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8EF9FE-7323-ED44-8D73-9146F77C2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D76D87-A8E1-CD4F-9B23-8D20EC92A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5055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D2351-BE15-0147-B663-5365F7378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3D0226-5B9E-2D4F-8931-BA7E06DF4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BA620C-8ED9-F440-A439-0D2881898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6092A-EC40-2045-A11F-10B31AEB4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0934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BD0F9-C6FE-7545-BFBC-4D9F1BEA2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2AFD77-4829-6B49-B292-07F3C47D06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6E261-8536-654D-BD17-74E17EF9E6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A0C78F-12FC-2742-8EDC-8B7576DAF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C06C0F-73EF-9540-9478-EC514C255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8383EA-5E4A-BD46-9EA0-AB099B539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0087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EAB7A-C919-784A-80A3-A8062EEE8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3DDE38-F470-6443-89D5-73F8E29B2A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004F2A-7FB4-7640-908D-66E248D8BC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A18984-9FEA-9245-AFB6-0FBE9F878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62734F-0585-7F45-9156-CF50FE761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1C390D-6E4C-2949-9894-95AF8D67B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3460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27435-E51A-7B4A-83EB-0C65F946E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A81D8E-EB2C-0747-8C80-6EF23FA94F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18B24-B87F-2B44-B2CD-16B4CA462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7DB3D-B3FC-7C49-A68D-778FF20AF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80E5A-1CFE-A24A-BA76-8506471C2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2973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A6E953-4452-DC45-A984-4062027417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C9770F-4ADA-1E4B-94A3-598262FB27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74C717-ABC3-A147-AD65-6795A61D7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D7147-0B1B-4646-A5A4-657EC9EAA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8A203B-7BEA-CA49-9D79-6C411464C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586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F52007-DF8B-4A22-9BBC-3995C86EA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CA9AFE-9AFE-456E-9463-570E620859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FED44D-262B-47D3-9A54-A97677699C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FC5A8D-A992-4F83-97D0-A3618B8C055E}" type="datetime1">
              <a:rPr lang="en-GB" smtClean="0"/>
              <a:t>06/08/2024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284CF-34C6-4030-8AA0-83875A1CAC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Playback Learning Academy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719B68-BE59-4145-83D9-46D938821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462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577DDC-C7A4-B843-BBD1-054A192D8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DD7414-493F-0A46-A327-D185160FD7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8D790-A2E8-7340-90E4-82C937D51C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CCED24-56A5-A44D-A977-F791F95C1264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398A94-2353-4347-9677-7FB9304F43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88BB27-DBA8-2244-B8FE-2A63AE2F31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378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88320EA-F85E-4C46-9684-0191647FBC21}"/>
              </a:ext>
            </a:extLst>
          </p:cNvPr>
          <p:cNvSpPr/>
          <p:nvPr/>
        </p:nvSpPr>
        <p:spPr>
          <a:xfrm>
            <a:off x="6096000" y="2048079"/>
            <a:ext cx="5366657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28358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Families in Action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BC5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Family Well-being and </a:t>
            </a:r>
            <a:b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BC5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BC5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Learning Resource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Enabling families to become more engaged in their children’s well-being and learning. </a:t>
            </a:r>
          </a:p>
        </p:txBody>
      </p:sp>
      <p:pic>
        <p:nvPicPr>
          <p:cNvPr id="5" name="Picture 4" descr="A poster with a tree and silhouettes of people&#10;&#10;Description automatically generated">
            <a:extLst>
              <a:ext uri="{FF2B5EF4-FFF2-40B4-BE49-F238E27FC236}">
                <a16:creationId xmlns:a16="http://schemas.microsoft.com/office/drawing/2014/main" id="{67BDAEC6-4358-A4E3-EF07-048580EDF7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083" y="651753"/>
            <a:ext cx="4142671" cy="4990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036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D8FCD-769C-4042-A1DE-1A006B0664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2137" y="1322668"/>
            <a:ext cx="10147722" cy="360954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sz="31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0E1E95-0A3F-4B4B-B16B-21E689207BFD}"/>
              </a:ext>
            </a:extLst>
          </p:cNvPr>
          <p:cNvSpPr txBox="1"/>
          <p:nvPr/>
        </p:nvSpPr>
        <p:spPr>
          <a:xfrm>
            <a:off x="5068313" y="0"/>
            <a:ext cx="20553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Session 22:</a:t>
            </a:r>
            <a:endParaRPr lang="en-GB" sz="3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D9992B-0987-4EAE-99B0-CA9BB9497EE4}"/>
              </a:ext>
            </a:extLst>
          </p:cNvPr>
          <p:cNvSpPr txBox="1"/>
          <p:nvPr/>
        </p:nvSpPr>
        <p:spPr>
          <a:xfrm>
            <a:off x="1504211" y="2542664"/>
            <a:ext cx="91835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latin typeface="Arial Narrow" panose="020B0606020202030204" pitchFamily="34" charset="0"/>
              </a:rPr>
              <a:t>How do families work with the school?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478669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452C3-94D7-41F5-9A9E-213DB1066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480" y="136525"/>
            <a:ext cx="9691038" cy="746854"/>
          </a:xfrm>
          <a:noFill/>
        </p:spPr>
        <p:txBody>
          <a:bodyPr>
            <a:norm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Session 22: How do families work with the school?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3E45A22-46A7-4C9B-B6A0-EE5E8D0965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2233974"/>
              </p:ext>
            </p:extLst>
          </p:nvPr>
        </p:nvGraphicFramePr>
        <p:xfrm>
          <a:off x="1033897" y="1067367"/>
          <a:ext cx="10124205" cy="5223828"/>
        </p:xfrm>
        <a:graphic>
          <a:graphicData uri="http://schemas.openxmlformats.org/drawingml/2006/table">
            <a:tbl>
              <a:tblPr firstRow="1" firstCol="1" bandRow="1"/>
              <a:tblGrid>
                <a:gridCol w="10124205">
                  <a:extLst>
                    <a:ext uri="{9D8B030D-6E8A-4147-A177-3AD203B41FA5}">
                      <a16:colId xmlns:a16="http://schemas.microsoft.com/office/drawing/2014/main" val="7919701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283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Aims to:</a:t>
                      </a:r>
                    </a:p>
                    <a:p>
                      <a:pPr marL="283845" indent="0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800" b="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Introduce the role of families in supporting the school to achieve improved outcomes for children</a:t>
                      </a:r>
                    </a:p>
                    <a:p>
                      <a:pPr marL="283845" indent="0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800" b="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Explore the current working partnership between families and the school</a:t>
                      </a:r>
                    </a:p>
                    <a:p>
                      <a:pPr marL="283845" indent="0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800" b="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Explore the role of the Parent Council and Parent Forum (Body)</a:t>
                      </a:r>
                    </a:p>
                    <a:p>
                      <a:pPr marL="283845" indent="0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800" b="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Explore issues or concerns within the school and local community that have a direct impact on the health and well-being of children  </a:t>
                      </a:r>
                    </a:p>
                    <a:p>
                      <a:pPr marL="283845" indent="0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800" b="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Identify what families can do to enhance the working partnership with the school </a:t>
                      </a:r>
                    </a:p>
                    <a:p>
                      <a:pPr marL="283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4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12752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8246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6975298-2AFF-4F53-9DFE-EC223A4F9159}"/>
              </a:ext>
            </a:extLst>
          </p:cNvPr>
          <p:cNvSpPr/>
          <p:nvPr/>
        </p:nvSpPr>
        <p:spPr>
          <a:xfrm>
            <a:off x="1431969" y="2305615"/>
            <a:ext cx="9328062" cy="22467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GB" sz="3200" dirty="0">
              <a:latin typeface="Arial Narrow" panose="020B0606020202030204" pitchFamily="34" charset="0"/>
            </a:endParaRPr>
          </a:p>
          <a:p>
            <a:pPr algn="ctr"/>
            <a:r>
              <a:rPr lang="en-GB" sz="3200" b="1" dirty="0">
                <a:latin typeface="Arial Narrow" panose="020B0606020202030204" pitchFamily="34" charset="0"/>
              </a:rPr>
              <a:t>The role of families in supporting the school </a:t>
            </a:r>
          </a:p>
          <a:p>
            <a:pPr algn="ctr"/>
            <a:r>
              <a:rPr lang="en-GB" sz="3200" b="1" dirty="0">
                <a:latin typeface="Arial Narrow" panose="020B0606020202030204" pitchFamily="34" charset="0"/>
              </a:rPr>
              <a:t>to achieve improved outcomes for children.</a:t>
            </a:r>
          </a:p>
          <a:p>
            <a:endParaRPr lang="en-GB" sz="3200" dirty="0">
              <a:latin typeface="Arial Narrow" panose="020B0606020202030204" pitchFamily="34" charset="0"/>
            </a:endParaRPr>
          </a:p>
          <a:p>
            <a:endParaRPr lang="en-GB" sz="1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8564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3E2BBA-074A-437E-8D6B-7368A85F8FF9}"/>
              </a:ext>
            </a:extLst>
          </p:cNvPr>
          <p:cNvSpPr/>
          <p:nvPr/>
        </p:nvSpPr>
        <p:spPr>
          <a:xfrm>
            <a:off x="1157681" y="1780321"/>
            <a:ext cx="9701437" cy="22467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2800" dirty="0">
                <a:latin typeface="Arial Narrow" panose="020B0606020202030204" pitchFamily="34" charset="0"/>
              </a:rPr>
              <a:t>To achieve a healthy and inclusive learning community schools need to promote health, happiness, inclusiveness, attainment and achievement for all children. 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endParaRPr lang="en-GB" sz="2800" dirty="0">
              <a:latin typeface="Arial Narrow" panose="020B060602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ED957C-C6F0-485E-BB47-5AE736B173C4}"/>
              </a:ext>
            </a:extLst>
          </p:cNvPr>
          <p:cNvSpPr txBox="1"/>
          <p:nvPr/>
        </p:nvSpPr>
        <p:spPr>
          <a:xfrm>
            <a:off x="1048620" y="411239"/>
            <a:ext cx="102932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Why should you be involved and engaged in supporting the school?</a:t>
            </a:r>
          </a:p>
          <a:p>
            <a:endParaRPr lang="en-GB" sz="32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7359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A3E2BBA-074A-437E-8D6B-7368A85F8FF9}"/>
              </a:ext>
            </a:extLst>
          </p:cNvPr>
          <p:cNvSpPr/>
          <p:nvPr/>
        </p:nvSpPr>
        <p:spPr>
          <a:xfrm>
            <a:off x="1468987" y="1189394"/>
            <a:ext cx="9254020" cy="43396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GB" sz="1600" b="1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Work in partnership with parents/carers 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Achieve strong relationships built on mutual respect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Share an agreed philosophy and understanding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Define our roles and responsibilities clearly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pPr algn="ctr"/>
            <a:endParaRPr lang="en-GB" sz="3600" b="1" dirty="0">
              <a:latin typeface="Arial Narrow" panose="020B060602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6B0679-744A-4F82-91F7-13070DCDC024}"/>
              </a:ext>
            </a:extLst>
          </p:cNvPr>
          <p:cNvSpPr txBox="1"/>
          <p:nvPr/>
        </p:nvSpPr>
        <p:spPr>
          <a:xfrm>
            <a:off x="3408691" y="136525"/>
            <a:ext cx="537461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To achieve this the school must: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3254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3F77DB4-02FF-4F35-9745-FE262F574C47}"/>
              </a:ext>
            </a:extLst>
          </p:cNvPr>
          <p:cNvSpPr/>
          <p:nvPr/>
        </p:nvSpPr>
        <p:spPr>
          <a:xfrm>
            <a:off x="1249413" y="1382286"/>
            <a:ext cx="9693171" cy="40934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2800" dirty="0">
                <a:latin typeface="Arial Narrow" panose="020B0606020202030204" pitchFamily="34" charset="0"/>
              </a:rPr>
              <a:t>The school community must be safe, welcoming, achieving, respectful, nurturing, active, healthy and inclusive. </a:t>
            </a:r>
          </a:p>
          <a:p>
            <a:pPr algn="ctr"/>
            <a:endParaRPr lang="en-GB" sz="2800" dirty="0">
              <a:latin typeface="Arial Narrow" panose="020B0606020202030204" pitchFamily="34" charset="0"/>
            </a:endParaRPr>
          </a:p>
          <a:p>
            <a:pPr algn="ctr"/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To achieve these, school communities must evaluate their effectiveness in delivering a quality of education for the 21st century which takes account of national and local guidelines.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pPr algn="ctr"/>
            <a:r>
              <a:rPr lang="en-GB" sz="3600" dirty="0">
                <a:latin typeface="Arial Narrow" panose="020B0606020202030204" pitchFamily="34" charset="0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18792E-F5E8-4931-BFFB-07AD325AF1D5}"/>
              </a:ext>
            </a:extLst>
          </p:cNvPr>
          <p:cNvSpPr txBox="1"/>
          <p:nvPr/>
        </p:nvSpPr>
        <p:spPr>
          <a:xfrm>
            <a:off x="4172235" y="136525"/>
            <a:ext cx="38475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The school community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2186722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3F77DB4-02FF-4F35-9745-FE262F574C47}"/>
              </a:ext>
            </a:extLst>
          </p:cNvPr>
          <p:cNvSpPr/>
          <p:nvPr/>
        </p:nvSpPr>
        <p:spPr>
          <a:xfrm>
            <a:off x="1261330" y="1954653"/>
            <a:ext cx="9648502" cy="30469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GB" sz="36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Central to improving children’s learning, progress and achievement, </a:t>
            </a:r>
            <a:r>
              <a:rPr lang="en-GB" sz="2800" b="1" dirty="0">
                <a:latin typeface="Arial Narrow" panose="020B0606020202030204" pitchFamily="34" charset="0"/>
              </a:rPr>
              <a:t>is the support of parents and carers.</a:t>
            </a:r>
          </a:p>
          <a:p>
            <a:endParaRPr lang="en-GB" sz="2800" b="1" dirty="0">
              <a:latin typeface="Arial Narrow" panose="020B0606020202030204" pitchFamily="34" charset="0"/>
            </a:endParaRPr>
          </a:p>
          <a:p>
            <a:endParaRPr lang="en-GB" sz="3600" dirty="0">
              <a:latin typeface="Arial Narrow" panose="020B0606020202030204" pitchFamily="34" charset="0"/>
            </a:endParaRPr>
          </a:p>
          <a:p>
            <a:endParaRPr lang="en-GB" sz="3600" dirty="0">
              <a:latin typeface="Arial Narrow" panose="020B060602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ADCEC2-4DD8-40AB-B630-E8B39E891A2D}"/>
              </a:ext>
            </a:extLst>
          </p:cNvPr>
          <p:cNvSpPr txBox="1"/>
          <p:nvPr/>
        </p:nvSpPr>
        <p:spPr>
          <a:xfrm>
            <a:off x="3450083" y="200081"/>
            <a:ext cx="5270995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Support of parents and carers.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92363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8E86535-CD19-411E-9DC7-0198FEDC974F}"/>
              </a:ext>
            </a:extLst>
          </p:cNvPr>
          <p:cNvSpPr/>
          <p:nvPr/>
        </p:nvSpPr>
        <p:spPr>
          <a:xfrm>
            <a:off x="1248800" y="1228397"/>
            <a:ext cx="9694394" cy="44012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2800" dirty="0">
                <a:latin typeface="Arial Narrow" panose="020B0606020202030204" pitchFamily="34" charset="0"/>
              </a:rPr>
              <a:t>“The benefits for a child’s education from having acquired from an early age the habits of positive attitude to knowledge, good communication skills and positive behaviour towards others are enormous. 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It is these qualities that are the bedrock of what a school is trying to achieve in building good relationships with parents.” 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b="1" i="1" dirty="0">
                <a:latin typeface="Arial Narrow" panose="020B0606020202030204" pitchFamily="34" charset="0"/>
              </a:rPr>
              <a:t>Arthur, Grainger and Wray 2006:383</a:t>
            </a:r>
          </a:p>
          <a:p>
            <a:endParaRPr lang="en-GB" sz="2800" b="1" i="1" dirty="0">
              <a:latin typeface="Arial Narrow" panose="020B0606020202030204" pitchFamily="34" charset="0"/>
            </a:endParaRPr>
          </a:p>
          <a:p>
            <a:endParaRPr lang="en-GB" sz="2800" b="1" i="1" dirty="0">
              <a:latin typeface="Arial Narrow" panose="020B060602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3CCA2E-70B8-4CBD-8C4E-3BD857B3E925}"/>
              </a:ext>
            </a:extLst>
          </p:cNvPr>
          <p:cNvSpPr txBox="1"/>
          <p:nvPr/>
        </p:nvSpPr>
        <p:spPr>
          <a:xfrm>
            <a:off x="3313024" y="203305"/>
            <a:ext cx="55659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School relationships with parents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12159164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99FF887-0A0C-4ABF-BE41-075E25D131DF}"/>
              </a:ext>
            </a:extLst>
          </p:cNvPr>
          <p:cNvSpPr/>
          <p:nvPr/>
        </p:nvSpPr>
        <p:spPr>
          <a:xfrm>
            <a:off x="1268132" y="1536174"/>
            <a:ext cx="9655733" cy="42165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GB" sz="1200" b="1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Evaluate and review the current working partnership with the school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Encourage parents/carers to review your role in supporting their child/ren’s learning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Identify how you can support each other and those parents who may be less involved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endParaRPr lang="en-GB" sz="3200" dirty="0">
              <a:latin typeface="Arial Narrow" panose="020B060602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FDCF5B-1B6D-42D8-83AE-23D679496DEA}"/>
              </a:ext>
            </a:extLst>
          </p:cNvPr>
          <p:cNvSpPr txBox="1"/>
          <p:nvPr/>
        </p:nvSpPr>
        <p:spPr>
          <a:xfrm flipH="1">
            <a:off x="1712228" y="136525"/>
            <a:ext cx="876754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Providing parents/carers with a range of materials that will encourage the process of self-evaluation to: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49718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08E8159-1E40-48BF-AEDF-5351031942FB}"/>
              </a:ext>
            </a:extLst>
          </p:cNvPr>
          <p:cNvSpPr/>
          <p:nvPr/>
        </p:nvSpPr>
        <p:spPr>
          <a:xfrm>
            <a:off x="1721070" y="1197620"/>
            <a:ext cx="9130457" cy="44627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800" dirty="0">
                <a:latin typeface="Arial Narrow" panose="020B0606020202030204" pitchFamily="34" charset="0"/>
              </a:rPr>
              <a:t>Support the school in its work with pupils</a:t>
            </a:r>
          </a:p>
          <a:p>
            <a:pPr>
              <a:lnSpc>
                <a:spcPct val="150000"/>
              </a:lnSpc>
            </a:pPr>
            <a:r>
              <a:rPr lang="en-GB" sz="2800" dirty="0">
                <a:latin typeface="Arial Narrow" panose="020B0606020202030204" pitchFamily="34" charset="0"/>
              </a:rPr>
              <a:t>Represent the views of parents/carers</a:t>
            </a:r>
          </a:p>
          <a:p>
            <a:pPr>
              <a:lnSpc>
                <a:spcPct val="150000"/>
              </a:lnSpc>
            </a:pPr>
            <a:r>
              <a:rPr lang="en-GB" sz="2800" dirty="0">
                <a:latin typeface="Arial Narrow" panose="020B0606020202030204" pitchFamily="34" charset="0"/>
              </a:rPr>
              <a:t>Promote contact between the school, parents/carers, pupils and the community</a:t>
            </a:r>
          </a:p>
          <a:p>
            <a:pPr>
              <a:lnSpc>
                <a:spcPct val="150000"/>
              </a:lnSpc>
            </a:pPr>
            <a:r>
              <a:rPr lang="en-GB" sz="2800" dirty="0">
                <a:latin typeface="Arial Narrow" panose="020B0606020202030204" pitchFamily="34" charset="0"/>
              </a:rPr>
              <a:t>Report to the Parent Forum</a:t>
            </a:r>
          </a:p>
          <a:p>
            <a:pPr>
              <a:lnSpc>
                <a:spcPct val="150000"/>
              </a:lnSpc>
            </a:pPr>
            <a:endParaRPr lang="en-GB" sz="2800" dirty="0">
              <a:latin typeface="Arial Narrow" panose="020B0606020202030204" pitchFamily="34" charset="0"/>
            </a:endParaRPr>
          </a:p>
          <a:p>
            <a:endParaRPr lang="en-GB" sz="3200" dirty="0">
              <a:latin typeface="Arial Narrow" panose="020B060602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FCB669-714D-4A4C-A343-B715872F78C6}"/>
              </a:ext>
            </a:extLst>
          </p:cNvPr>
          <p:cNvSpPr txBox="1"/>
          <p:nvPr/>
        </p:nvSpPr>
        <p:spPr>
          <a:xfrm>
            <a:off x="3354246" y="136525"/>
            <a:ext cx="586410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The role of the Parent Council is to: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51579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08E8159-1E40-48BF-AEDF-5351031942FB}"/>
              </a:ext>
            </a:extLst>
          </p:cNvPr>
          <p:cNvSpPr/>
          <p:nvPr/>
        </p:nvSpPr>
        <p:spPr>
          <a:xfrm>
            <a:off x="1276402" y="1139256"/>
            <a:ext cx="9439463" cy="48928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GB" sz="12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Raise funds for the school for the benefit of the pupils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Support the learning needs of all the children within the school 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2800" dirty="0">
                <a:latin typeface="Arial Narrow" panose="020B0606020202030204" pitchFamily="34" charset="0"/>
              </a:rPr>
              <a:t>Support other parents/carers</a:t>
            </a:r>
          </a:p>
          <a:p>
            <a:pPr>
              <a:lnSpc>
                <a:spcPct val="150000"/>
              </a:lnSpc>
            </a:pPr>
            <a:endParaRPr lang="en-GB" sz="2800" dirty="0">
              <a:latin typeface="Arial Narrow" panose="020B0606020202030204" pitchFamily="34" charset="0"/>
            </a:endParaRPr>
          </a:p>
          <a:p>
            <a:pPr>
              <a:lnSpc>
                <a:spcPct val="150000"/>
              </a:lnSpc>
            </a:pPr>
            <a:endParaRPr lang="en-GB" sz="3200" dirty="0">
              <a:latin typeface="Arial Narrow" panose="020B060602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0EEDBF-3BE3-48AE-BF8E-C43E8A4E7647}"/>
              </a:ext>
            </a:extLst>
          </p:cNvPr>
          <p:cNvSpPr txBox="1"/>
          <p:nvPr/>
        </p:nvSpPr>
        <p:spPr>
          <a:xfrm>
            <a:off x="3163947" y="136525"/>
            <a:ext cx="586410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The role of the Parent Council is to: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30019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C2F6CA7-E0A6-4120-B0B9-41D1CBD62C12}"/>
              </a:ext>
            </a:extLst>
          </p:cNvPr>
          <p:cNvSpPr/>
          <p:nvPr/>
        </p:nvSpPr>
        <p:spPr>
          <a:xfrm>
            <a:off x="1244396" y="1223588"/>
            <a:ext cx="9703208" cy="443114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3000"/>
              </a:spcBef>
            </a:pPr>
            <a:r>
              <a:rPr lang="en-GB" sz="2800" dirty="0">
                <a:latin typeface="Arial Narrow" panose="020B0606020202030204" pitchFamily="34" charset="0"/>
              </a:rPr>
              <a:t>How can parents become Parent Council members?</a:t>
            </a:r>
          </a:p>
          <a:p>
            <a:pPr>
              <a:spcBef>
                <a:spcPts val="3000"/>
              </a:spcBef>
            </a:pPr>
            <a:r>
              <a:rPr lang="en-GB" sz="2800" dirty="0">
                <a:latin typeface="Arial Narrow" panose="020B0606020202030204" pitchFamily="34" charset="0"/>
              </a:rPr>
              <a:t>How long for?</a:t>
            </a:r>
          </a:p>
          <a:p>
            <a:pPr>
              <a:spcBef>
                <a:spcPts val="3000"/>
              </a:spcBef>
            </a:pPr>
            <a:r>
              <a:rPr lang="en-GB" sz="2800" dirty="0">
                <a:latin typeface="Arial Narrow" panose="020B0606020202030204" pitchFamily="34" charset="0"/>
              </a:rPr>
              <a:t>How often do meetings take place? </a:t>
            </a:r>
          </a:p>
          <a:p>
            <a:pPr>
              <a:spcBef>
                <a:spcPts val="3000"/>
              </a:spcBef>
            </a:pPr>
            <a:r>
              <a:rPr lang="en-GB" sz="2800" dirty="0">
                <a:latin typeface="Arial Narrow" panose="020B0606020202030204" pitchFamily="34" charset="0"/>
              </a:rPr>
              <a:t>Who chairs the Parent Council meetings?</a:t>
            </a:r>
          </a:p>
          <a:p>
            <a:pPr>
              <a:spcBef>
                <a:spcPts val="3000"/>
              </a:spcBef>
            </a:pPr>
            <a:r>
              <a:rPr lang="en-GB" sz="2800" dirty="0">
                <a:latin typeface="Arial Narrow" panose="020B0606020202030204" pitchFamily="34" charset="0"/>
              </a:rPr>
              <a:t>What is the current purpose of the meetings?</a:t>
            </a:r>
          </a:p>
          <a:p>
            <a:pPr>
              <a:lnSpc>
                <a:spcPct val="150000"/>
              </a:lnSpc>
            </a:pPr>
            <a:endParaRPr lang="en-GB" sz="3200" dirty="0">
              <a:latin typeface="Arial Narrow" panose="020B060602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4631EC-43B0-4597-AD01-2F5D2FE365CA}"/>
              </a:ext>
            </a:extLst>
          </p:cNvPr>
          <p:cNvSpPr txBox="1"/>
          <p:nvPr/>
        </p:nvSpPr>
        <p:spPr>
          <a:xfrm>
            <a:off x="2095546" y="136525"/>
            <a:ext cx="800090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Discuss the current status of the Parent Council: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49590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C2F6CA7-E0A6-4120-B0B9-41D1CBD62C12}"/>
              </a:ext>
            </a:extLst>
          </p:cNvPr>
          <p:cNvSpPr/>
          <p:nvPr/>
        </p:nvSpPr>
        <p:spPr>
          <a:xfrm>
            <a:off x="1087482" y="1152950"/>
            <a:ext cx="10017031" cy="44012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2800" dirty="0">
                <a:latin typeface="Arial Narrow" panose="020B0606020202030204" pitchFamily="34" charset="0"/>
              </a:rPr>
              <a:t>Who currently represents all parents on the Parent Council?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Does the Parent Council have a constitution? 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Does it support the school’s values and vision statement?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How is the role of the Parent Council reviewed? 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What can parents/carers do to develop their partnership with the school?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3CC46A-308C-4495-895F-BBC827CED620}"/>
              </a:ext>
            </a:extLst>
          </p:cNvPr>
          <p:cNvSpPr txBox="1"/>
          <p:nvPr/>
        </p:nvSpPr>
        <p:spPr>
          <a:xfrm>
            <a:off x="2095544" y="136525"/>
            <a:ext cx="800090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Discuss the current status of the Parent Council: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04378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F2554F5-28F1-456D-849C-3384CA294F87}"/>
              </a:ext>
            </a:extLst>
          </p:cNvPr>
          <p:cNvSpPr/>
          <p:nvPr/>
        </p:nvSpPr>
        <p:spPr>
          <a:xfrm>
            <a:off x="1540082" y="1082182"/>
            <a:ext cx="9393876" cy="49660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GB" sz="14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The survey questionnaire considers aspects of the school in relation to: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2800" dirty="0">
                <a:latin typeface="Arial Narrow" panose="020B0606020202030204" pitchFamily="34" charset="0"/>
              </a:rPr>
              <a:t>Parent Council</a:t>
            </a:r>
          </a:p>
          <a:p>
            <a:pPr>
              <a:lnSpc>
                <a:spcPct val="150000"/>
              </a:lnSpc>
            </a:pPr>
            <a:r>
              <a:rPr lang="en-GB" sz="2800" dirty="0">
                <a:latin typeface="Arial Narrow" panose="020B0606020202030204" pitchFamily="34" charset="0"/>
              </a:rPr>
              <a:t>School forum</a:t>
            </a:r>
          </a:p>
          <a:p>
            <a:pPr>
              <a:lnSpc>
                <a:spcPct val="150000"/>
              </a:lnSpc>
            </a:pPr>
            <a:r>
              <a:rPr lang="en-GB" sz="2800" dirty="0">
                <a:latin typeface="Arial Narrow" panose="020B0606020202030204" pitchFamily="34" charset="0"/>
              </a:rPr>
              <a:t>Relationships</a:t>
            </a:r>
          </a:p>
          <a:p>
            <a:pPr>
              <a:lnSpc>
                <a:spcPct val="150000"/>
              </a:lnSpc>
            </a:pPr>
            <a:r>
              <a:rPr lang="en-GB" sz="2800" dirty="0">
                <a:latin typeface="Arial Narrow" panose="020B0606020202030204" pitchFamily="34" charset="0"/>
              </a:rPr>
              <a:t>School policies</a:t>
            </a:r>
          </a:p>
          <a:p>
            <a:pPr>
              <a:lnSpc>
                <a:spcPct val="150000"/>
              </a:lnSpc>
            </a:pPr>
            <a:r>
              <a:rPr lang="en-GB" sz="2800" dirty="0">
                <a:latin typeface="Arial Narrow" panose="020B0606020202030204" pitchFamily="34" charset="0"/>
              </a:rPr>
              <a:t>School support and having a say</a:t>
            </a:r>
          </a:p>
          <a:p>
            <a:pPr>
              <a:lnSpc>
                <a:spcPct val="150000"/>
              </a:lnSpc>
            </a:pPr>
            <a:endParaRPr lang="en-GB" sz="2800" dirty="0">
              <a:latin typeface="Arial Narrow" panose="020B0606020202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716082-1999-46C5-9E1A-509575FE82F2}"/>
              </a:ext>
            </a:extLst>
          </p:cNvPr>
          <p:cNvSpPr txBox="1"/>
          <p:nvPr/>
        </p:nvSpPr>
        <p:spPr>
          <a:xfrm>
            <a:off x="4442298" y="127723"/>
            <a:ext cx="358944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Parent Forum Survey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43569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E9EF97-CD34-4F14-9E14-02A2C91FF725}"/>
              </a:ext>
            </a:extLst>
          </p:cNvPr>
          <p:cNvSpPr/>
          <p:nvPr/>
        </p:nvSpPr>
        <p:spPr>
          <a:xfrm>
            <a:off x="1656491" y="1425866"/>
            <a:ext cx="9249198" cy="45351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Fairness and respect</a:t>
            </a:r>
          </a:p>
          <a:p>
            <a:pPr>
              <a:lnSpc>
                <a:spcPct val="150000"/>
              </a:lnSpc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Having a say</a:t>
            </a:r>
          </a:p>
          <a:p>
            <a:pPr>
              <a:lnSpc>
                <a:spcPct val="150000"/>
              </a:lnSpc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Celebrating difference</a:t>
            </a:r>
          </a:p>
          <a:p>
            <a:pPr>
              <a:lnSpc>
                <a:spcPct val="150000"/>
              </a:lnSpc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Challenging behaviour</a:t>
            </a:r>
          </a:p>
          <a:p>
            <a:pPr>
              <a:lnSpc>
                <a:spcPct val="150000"/>
              </a:lnSpc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Health and well-being</a:t>
            </a:r>
          </a:p>
          <a:p>
            <a:pPr>
              <a:lnSpc>
                <a:spcPct val="150000"/>
              </a:lnSpc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Assemblies and the playground</a:t>
            </a:r>
          </a:p>
          <a:p>
            <a:pPr>
              <a:lnSpc>
                <a:spcPct val="150000"/>
              </a:lnSpc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041A44-C76C-4CEE-A94A-6CCEE14BDD17}"/>
              </a:ext>
            </a:extLst>
          </p:cNvPr>
          <p:cNvSpPr txBox="1"/>
          <p:nvPr/>
        </p:nvSpPr>
        <p:spPr>
          <a:xfrm flipH="1">
            <a:off x="1733708" y="161150"/>
            <a:ext cx="872458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Parent/Carer Questionnaire</a:t>
            </a:r>
            <a:r>
              <a:rPr lang="en-GB" sz="32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looks at aspects of the </a:t>
            </a:r>
          </a:p>
          <a:p>
            <a:r>
              <a:rPr lang="en-GB" sz="32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school in relation to: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05784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A69D99C-8366-475D-8D01-9177C3928151}"/>
              </a:ext>
            </a:extLst>
          </p:cNvPr>
          <p:cNvSpPr/>
          <p:nvPr/>
        </p:nvSpPr>
        <p:spPr>
          <a:xfrm>
            <a:off x="1319909" y="1358476"/>
            <a:ext cx="9552179" cy="39703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2800" b="1" dirty="0">
                <a:latin typeface="Arial Narrow" panose="020B0606020202030204" pitchFamily="34" charset="0"/>
              </a:rPr>
              <a:t> </a:t>
            </a:r>
          </a:p>
          <a:p>
            <a:r>
              <a:rPr lang="en-GB" sz="2800" dirty="0">
                <a:latin typeface="Arial Narrow" panose="020B0606020202030204" pitchFamily="34" charset="0"/>
              </a:rPr>
              <a:t>The complexity of the school curriculum, government policy and initiatives, all of which are to be delivered by the school staff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latin typeface="Arial Narrow" panose="020B0606020202030204" pitchFamily="34" charset="0"/>
            </a:endParaRP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How could the school be more successful if parents/carers are engaged and involved in supporting it to achieve the best outcomes for all children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783898-7381-4629-98E8-545B27794FE2}"/>
              </a:ext>
            </a:extLst>
          </p:cNvPr>
          <p:cNvSpPr txBox="1"/>
          <p:nvPr/>
        </p:nvSpPr>
        <p:spPr>
          <a:xfrm>
            <a:off x="5301549" y="136525"/>
            <a:ext cx="15888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Discuss: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32376048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D92F187-F040-4286-BCD9-CBD4F58910B8}"/>
              </a:ext>
            </a:extLst>
          </p:cNvPr>
          <p:cNvSpPr/>
          <p:nvPr/>
        </p:nvSpPr>
        <p:spPr>
          <a:xfrm>
            <a:off x="1417739" y="1405680"/>
            <a:ext cx="9687454" cy="42658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GB" sz="2800" dirty="0">
                <a:latin typeface="Arial Narrow" panose="020B0606020202030204" pitchFamily="34" charset="0"/>
              </a:rPr>
              <a:t>Discrimination, Disability, Diversity</a:t>
            </a:r>
          </a:p>
          <a:p>
            <a:pPr>
              <a:lnSpc>
                <a:spcPct val="200000"/>
              </a:lnSpc>
            </a:pPr>
            <a:r>
              <a:rPr lang="en-GB" sz="2800" dirty="0">
                <a:latin typeface="Arial Narrow" panose="020B0606020202030204" pitchFamily="34" charset="0"/>
              </a:rPr>
              <a:t>Stereotyping, Race/Ethnicity</a:t>
            </a:r>
          </a:p>
          <a:p>
            <a:pPr>
              <a:lnSpc>
                <a:spcPct val="200000"/>
              </a:lnSpc>
            </a:pPr>
            <a:r>
              <a:rPr lang="en-GB" sz="2800" dirty="0">
                <a:latin typeface="Arial Narrow" panose="020B0606020202030204" pitchFamily="34" charset="0"/>
              </a:rPr>
              <a:t>World Religions and Cultures</a:t>
            </a:r>
          </a:p>
          <a:p>
            <a:pPr>
              <a:lnSpc>
                <a:spcPct val="200000"/>
              </a:lnSpc>
            </a:pPr>
            <a:r>
              <a:rPr lang="en-GB" sz="2800" dirty="0">
                <a:latin typeface="Arial Narrow" panose="020B0606020202030204" pitchFamily="34" charset="0"/>
              </a:rPr>
              <a:t>Values and Beliefs</a:t>
            </a:r>
          </a:p>
          <a:p>
            <a:pPr>
              <a:lnSpc>
                <a:spcPct val="200000"/>
              </a:lnSpc>
            </a:pPr>
            <a:endParaRPr lang="en-GB" sz="2800" dirty="0">
              <a:latin typeface="Arial Narrow" panose="020B060602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5FD621-0D8A-4F8C-98D4-9B42155DA9D5}"/>
              </a:ext>
            </a:extLst>
          </p:cNvPr>
          <p:cNvSpPr txBox="1"/>
          <p:nvPr/>
        </p:nvSpPr>
        <p:spPr>
          <a:xfrm>
            <a:off x="1309152" y="136525"/>
            <a:ext cx="1014572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Inclusion areas incorporated into classroom learning include: </a:t>
            </a:r>
            <a:endParaRPr lang="en-GB" sz="3200" dirty="0">
              <a:latin typeface="Arial Narrow" panose="020B060602020203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42778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0871B72-1A9C-481E-A746-BD5DB0E6C852}"/>
              </a:ext>
            </a:extLst>
          </p:cNvPr>
          <p:cNvSpPr/>
          <p:nvPr/>
        </p:nvSpPr>
        <p:spPr>
          <a:xfrm>
            <a:off x="1398752" y="1473272"/>
            <a:ext cx="9394495" cy="391145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Physical well-being and Exercise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Diet/Nutrition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Social Well-being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Relationships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Emotional Well-being – Feelings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Sexual Health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Gender Issues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4BB0A7-8AFB-4DB8-ADC3-D7690B10A5BE}"/>
              </a:ext>
            </a:extLst>
          </p:cNvPr>
          <p:cNvSpPr txBox="1"/>
          <p:nvPr/>
        </p:nvSpPr>
        <p:spPr>
          <a:xfrm>
            <a:off x="1398752" y="195834"/>
            <a:ext cx="9394495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Health and Well-being areas </a:t>
            </a:r>
            <a:r>
              <a:rPr lang="en-GB" sz="3200" b="1" dirty="0">
                <a:latin typeface="Arial Narrow" panose="020B0606020202030204" pitchFamily="34" charset="0"/>
              </a:rPr>
              <a:t>incorporated into classroom </a:t>
            </a:r>
          </a:p>
          <a:p>
            <a:r>
              <a:rPr lang="en-GB" sz="3200" b="1" dirty="0">
                <a:latin typeface="Arial Narrow" panose="020B0606020202030204" pitchFamily="34" charset="0"/>
              </a:rPr>
              <a:t>learning </a:t>
            </a:r>
            <a:r>
              <a:rPr lang="en-GB" sz="3200" b="1" dirty="0">
                <a:latin typeface="Arial Narrow" panose="020B0606020202030204" pitchFamily="34" charset="0"/>
                <a:cs typeface="Arial" panose="020B0604020202020204" pitchFamily="34" charset="0"/>
              </a:rPr>
              <a:t>include</a:t>
            </a:r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50731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38316AF-6747-413E-BE2A-324339CBF957}"/>
              </a:ext>
            </a:extLst>
          </p:cNvPr>
          <p:cNvSpPr/>
          <p:nvPr/>
        </p:nvSpPr>
        <p:spPr>
          <a:xfrm>
            <a:off x="1762194" y="1397674"/>
            <a:ext cx="8667611" cy="44627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800" dirty="0">
                <a:latin typeface="Arial Narrow" panose="020B0606020202030204" pitchFamily="34" charset="0"/>
              </a:rPr>
              <a:t>Bullying/Peer Pressure</a:t>
            </a:r>
          </a:p>
          <a:p>
            <a:pPr>
              <a:lnSpc>
                <a:spcPct val="150000"/>
              </a:lnSpc>
            </a:pPr>
            <a:r>
              <a:rPr lang="en-GB" sz="2800" dirty="0">
                <a:latin typeface="Arial Narrow" panose="020B0606020202030204" pitchFamily="34" charset="0"/>
              </a:rPr>
              <a:t>Democracy</a:t>
            </a:r>
          </a:p>
          <a:p>
            <a:pPr>
              <a:lnSpc>
                <a:spcPct val="150000"/>
              </a:lnSpc>
            </a:pPr>
            <a:r>
              <a:rPr lang="en-GB" sz="2800" dirty="0">
                <a:latin typeface="Arial Narrow" panose="020B0606020202030204" pitchFamily="34" charset="0"/>
              </a:rPr>
              <a:t>Community Involvement</a:t>
            </a:r>
          </a:p>
          <a:p>
            <a:pPr>
              <a:lnSpc>
                <a:spcPct val="150000"/>
              </a:lnSpc>
            </a:pPr>
            <a:r>
              <a:rPr lang="en-GB" sz="2800" dirty="0">
                <a:latin typeface="Arial Narrow" panose="020B0606020202030204" pitchFamily="34" charset="0"/>
              </a:rPr>
              <a:t>Rights and Responsibilities</a:t>
            </a:r>
          </a:p>
          <a:p>
            <a:pPr>
              <a:lnSpc>
                <a:spcPct val="150000"/>
              </a:lnSpc>
            </a:pPr>
            <a:r>
              <a:rPr lang="en-GB" sz="2800" dirty="0">
                <a:latin typeface="Arial Narrow" panose="020B0606020202030204" pitchFamily="34" charset="0"/>
              </a:rPr>
              <a:t>Participation – having a voice, helping others or volunteering</a:t>
            </a:r>
          </a:p>
          <a:p>
            <a:pPr>
              <a:lnSpc>
                <a:spcPct val="150000"/>
              </a:lnSpc>
            </a:pPr>
            <a:endParaRPr lang="en-GB" sz="2800" dirty="0">
              <a:latin typeface="Arial Narrow" panose="020B0606020202030204" pitchFamily="34" charset="0"/>
            </a:endParaRPr>
          </a:p>
          <a:p>
            <a:endParaRPr lang="en-GB" sz="3200" dirty="0">
              <a:latin typeface="Arial Narrow" panose="020B060602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8D3799-D911-4916-8412-C5D826B9E676}"/>
              </a:ext>
            </a:extLst>
          </p:cNvPr>
          <p:cNvSpPr txBox="1"/>
          <p:nvPr/>
        </p:nvSpPr>
        <p:spPr>
          <a:xfrm>
            <a:off x="1898176" y="147215"/>
            <a:ext cx="8764231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Citizenship areas incorporated into classroom </a:t>
            </a:r>
          </a:p>
          <a:p>
            <a:r>
              <a:rPr lang="en-GB" sz="3200" b="1" dirty="0">
                <a:latin typeface="Arial Narrow" panose="020B0606020202030204" pitchFamily="34" charset="0"/>
              </a:rPr>
              <a:t>learning include: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59928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CD33BEA-DF1C-4815-A630-F95FEBF783DA}"/>
              </a:ext>
            </a:extLst>
          </p:cNvPr>
          <p:cNvSpPr/>
          <p:nvPr/>
        </p:nvSpPr>
        <p:spPr>
          <a:xfrm>
            <a:off x="1388130" y="1493531"/>
            <a:ext cx="9415740" cy="36625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Health behaviours in the community using the </a:t>
            </a:r>
            <a:r>
              <a:rPr lang="en-GB" sz="2800" b="1" dirty="0">
                <a:latin typeface="Arial Narrow" panose="020B060602020203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Health Behaviours and Community Issues Survey</a:t>
            </a:r>
            <a:r>
              <a:rPr lang="en-GB" sz="28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endParaRPr lang="en-GB" sz="2800" b="1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28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This survey </a:t>
            </a: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explores issues or concerns within the local community having a direct impact on the general health and well-being of children in relation to health behaviours and community issues.</a:t>
            </a:r>
          </a:p>
          <a:p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5BA455-5FEA-44FB-A0F9-44018F53F4A0}"/>
              </a:ext>
            </a:extLst>
          </p:cNvPr>
          <p:cNvSpPr txBox="1"/>
          <p:nvPr/>
        </p:nvSpPr>
        <p:spPr>
          <a:xfrm>
            <a:off x="3106239" y="136525"/>
            <a:ext cx="59795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Health behaviours in the community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26351890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AC3E4B1-9551-4B5A-A28C-1152D89C7008}"/>
              </a:ext>
            </a:extLst>
          </p:cNvPr>
          <p:cNvSpPr/>
          <p:nvPr/>
        </p:nvSpPr>
        <p:spPr>
          <a:xfrm>
            <a:off x="1635583" y="1723637"/>
            <a:ext cx="9142664" cy="39798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survey will identify specific areas of concern and other agencies who can offer support or present a workshop or information evening.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e.g. Drugs Policy, Stop and Search, Road Safety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40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F5D5CE-5D69-40CB-8A1B-64EBB594ACAA}"/>
              </a:ext>
            </a:extLst>
          </p:cNvPr>
          <p:cNvSpPr txBox="1"/>
          <p:nvPr/>
        </p:nvSpPr>
        <p:spPr>
          <a:xfrm>
            <a:off x="3106239" y="214792"/>
            <a:ext cx="59795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Health behaviours in the community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19360470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BF44C63-D568-417F-B14C-859C6A14F3A7}"/>
              </a:ext>
            </a:extLst>
          </p:cNvPr>
          <p:cNvSpPr/>
          <p:nvPr/>
        </p:nvSpPr>
        <p:spPr>
          <a:xfrm>
            <a:off x="1635868" y="2372749"/>
            <a:ext cx="8920264" cy="21125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4000" b="1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Feedback/closing summary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77932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891</Words>
  <Application>Microsoft Office PowerPoint</Application>
  <PresentationFormat>Widescreen</PresentationFormat>
  <Paragraphs>138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Arial Narrow</vt:lpstr>
      <vt:lpstr>Calibri</vt:lpstr>
      <vt:lpstr>Calibri Light</vt:lpstr>
      <vt:lpstr>Frutiger LT 55 Roman</vt:lpstr>
      <vt:lpstr>Office Theme</vt:lpstr>
      <vt:lpstr>2_Office Theme</vt:lpstr>
      <vt:lpstr>PowerPoint Presentation</vt:lpstr>
      <vt:lpstr>          </vt:lpstr>
      <vt:lpstr>Session 22: How do families work with the school?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User1</dc:creator>
  <cp:lastModifiedBy>Peter Fitzpatrick</cp:lastModifiedBy>
  <cp:revision>46</cp:revision>
  <cp:lastPrinted>2019-04-08T12:40:18Z</cp:lastPrinted>
  <dcterms:created xsi:type="dcterms:W3CDTF">2019-03-26T12:31:19Z</dcterms:created>
  <dcterms:modified xsi:type="dcterms:W3CDTF">2024-08-06T15:19:27Z</dcterms:modified>
</cp:coreProperties>
</file>