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20"/>
  </p:notesMasterIdLst>
  <p:sldIdLst>
    <p:sldId id="706" r:id="rId3"/>
    <p:sldId id="704" r:id="rId4"/>
    <p:sldId id="500" r:id="rId5"/>
    <p:sldId id="609" r:id="rId6"/>
    <p:sldId id="610" r:id="rId7"/>
    <p:sldId id="611" r:id="rId8"/>
    <p:sldId id="612" r:id="rId9"/>
    <p:sldId id="613" r:id="rId10"/>
    <p:sldId id="614" r:id="rId11"/>
    <p:sldId id="616" r:id="rId12"/>
    <p:sldId id="618" r:id="rId13"/>
    <p:sldId id="746" r:id="rId14"/>
    <p:sldId id="747" r:id="rId15"/>
    <p:sldId id="745" r:id="rId16"/>
    <p:sldId id="744" r:id="rId17"/>
    <p:sldId id="619" r:id="rId18"/>
    <p:sldId id="693" r:id="rId19"/>
  </p:sldIdLst>
  <p:sldSz cx="12192000" cy="6858000"/>
  <p:notesSz cx="10018713" cy="68897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FFF"/>
    <a:srgbClr val="A6D8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0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1813" cy="3460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75313" y="0"/>
            <a:ext cx="4341812" cy="3460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D01A9-C95B-49DF-99C2-39D329CB2106}" type="datetimeFigureOut">
              <a:rPr lang="en-GB" smtClean="0"/>
              <a:t>06/08/2024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43225" y="862013"/>
            <a:ext cx="4132263" cy="2324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1713" y="3316288"/>
            <a:ext cx="8015287" cy="2713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43675"/>
            <a:ext cx="4341813" cy="3460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75313" y="6543675"/>
            <a:ext cx="4341812" cy="3460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6AC318-13C3-478D-850C-8A9F026C0E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5713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9AA453-113C-AB4A-9069-2B3674B99CC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9909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0BD5B-BF6E-4E23-8777-C053B9393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2229FD-5DDC-42F6-95F9-BAFE465F0F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3B2C1-CBED-4D98-8180-8D0450BB2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AE8158-A120-44A8-9254-B27F457DB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F0A1B-A606-4EEF-90D8-D390362CC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614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73C91-E5CF-445B-B43B-591546E9B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C79B4-2415-4F53-ADDA-672A2EFBF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4FD47-4ED6-4B01-A7DC-8F06AAFB3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D996C-4735-4EB1-AE4F-E512F5DC2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957F2-26FF-4992-ADC3-7F34C1C42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584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9D0D9-EAB7-4829-8315-8BDF275B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7C4B8-BDD0-41B0-B7A6-691B834322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8A821-9C81-460E-9844-897D9AEB6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BE010-3B00-46AC-8FF9-BF66C0F92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BC7B6-BA56-4496-89FB-6E1FAFBE7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153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E0911-EEE1-45C6-9F22-15386DC4A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DED6A-EC3A-4CC6-93B2-26E28E409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052DE5-3F27-4087-BE63-D4E43C26F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C99D9B-0372-47DF-A83A-CE2427AB9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804915-8683-4392-8339-1CF7F5DBA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A94E4-0467-4430-939C-D35F0539F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465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76ACE-04EC-4FE4-BAD8-FB9D8D8B9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6FC8A1-2D40-4FAE-9782-22A030A2B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463035-A9A1-4DB8-83A6-CA2C663527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88B86A-F2FC-4C5F-92F7-E3B48E8972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A22275-00C1-4D29-9FD5-7D8008C108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386857-ABF9-43B9-9895-B8842C985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8F9229-AB55-4CA5-B19F-2F8BC08F5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5095FD-392A-4AE1-A335-6B0F65A3E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472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E3415-5339-4854-B945-396E2F98E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3FD9C6-7BCB-462B-B810-AC0EB31CE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DFE00E-5EB4-4C72-96D3-F7DA93627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C99104-2881-4BD6-B8B3-381C5497F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478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F08A27-A42C-4F02-BDB7-E01C57213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EEFE1F-CF57-4378-8B7E-CDA9A45D4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5AC6A5-2F84-4225-948B-5C3C7AC62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216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0348F-CC13-4DA8-BA3A-1393D8AD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887D0-6249-479B-BB66-73540E22D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16D0D-36D3-4EFE-B7BD-67A08F4EBF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55EF94-A767-41E5-97F4-804BFBD3D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C972AF-2CF6-4691-92F6-0C8CBA381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721339-A12B-4A78-B609-68E2DB147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841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4D9BA-AF7F-4DF0-B760-6BEAD21CC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B95916-96B5-4B2A-9D01-37A6D737BD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646E75-5419-42C2-81B5-73F5263F2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7239A6-D6B6-417D-8180-303DAECD2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847895-A6A1-4065-9FE8-53702A506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2B98B7-33F4-435A-A8F1-94398EB65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6668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2F3D5-D617-48E1-A748-F1539DBE3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6A3BF5-93BC-4555-9F8A-871289B3A9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BB2E6-6F7C-4D50-AC0F-6A54F538A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4E3D5-28D2-457F-9FBB-5E78B35FB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AD9428-D85C-4DA7-94CC-C2ED2AB56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526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7A8FDF-4AD6-4530-B29B-A5E61C063D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18ECAF-70A3-42A6-8425-876DA5F3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3D98A-ED03-48D2-96D6-02E1463BC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FAFCE-FCA9-48B7-B14A-78AC97614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70B34-6FA8-4C40-A55D-D8E2DFE56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1960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52D67-6876-2D45-91C5-2A3A7456DF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72797" y="5822950"/>
            <a:ext cx="2780197" cy="7886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ACE5B7-03EE-3046-980B-5FAE69081CB0}"/>
              </a:ext>
            </a:extLst>
          </p:cNvPr>
          <p:cNvSpPr/>
          <p:nvPr userDrawn="1"/>
        </p:nvSpPr>
        <p:spPr>
          <a:xfrm>
            <a:off x="0" y="3294"/>
            <a:ext cx="12192000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GB" spc="300" dirty="0">
                <a:solidFill>
                  <a:schemeClr val="bg1"/>
                </a:solidFill>
                <a:effectLst/>
                <a:latin typeface="+mj-lt"/>
              </a:rPr>
              <a:t>PLA</a:t>
            </a:r>
            <a:r>
              <a:rPr lang="en-GB" spc="300" dirty="0">
                <a:solidFill>
                  <a:srgbClr val="5BC5F2"/>
                </a:solidFill>
                <a:effectLst/>
                <a:latin typeface="+mj-lt"/>
              </a:rPr>
              <a:t>Y</a:t>
            </a:r>
            <a:r>
              <a:rPr lang="en-GB" spc="300" dirty="0">
                <a:solidFill>
                  <a:schemeClr val="bg1"/>
                </a:solidFill>
                <a:effectLst/>
                <a:latin typeface="+mj-lt"/>
              </a:rPr>
              <a:t>BACK LEARNING </a:t>
            </a:r>
            <a:r>
              <a:rPr lang="en-GB" dirty="0">
                <a:solidFill>
                  <a:schemeClr val="bg1"/>
                </a:solidFill>
                <a:effectLst/>
                <a:latin typeface="Frutiger LT 55 Roman" panose="020B0602020204020204" pitchFamily="34" charset="0"/>
              </a:rPr>
              <a:t> 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261B58-011E-6942-9E8F-089CDA0A18D0}"/>
              </a:ext>
            </a:extLst>
          </p:cNvPr>
          <p:cNvSpPr/>
          <p:nvPr userDrawn="1"/>
        </p:nvSpPr>
        <p:spPr>
          <a:xfrm>
            <a:off x="365760" y="5883958"/>
            <a:ext cx="7782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Contact: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Liz Fitzpatrick, FRSA, CE,   </a:t>
            </a: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M: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07515346084</a:t>
            </a: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  T: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01314535514   </a:t>
            </a:r>
            <a:br>
              <a:rPr lang="en-GB" sz="1400" dirty="0">
                <a:solidFill>
                  <a:srgbClr val="283583"/>
                </a:solidFill>
                <a:effectLst/>
                <a:latin typeface="+mn-lt"/>
              </a:rPr>
            </a:b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E: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lizfitzpatrick@playbackice.com</a:t>
            </a:r>
          </a:p>
        </p:txBody>
      </p:sp>
    </p:spTree>
    <p:extLst>
      <p:ext uri="{BB962C8B-B14F-4D97-AF65-F5344CB8AC3E}">
        <p14:creationId xmlns:p14="http://schemas.microsoft.com/office/powerpoint/2010/main" val="33340079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75B6D-D5C6-F146-939F-B09C49A81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CFAB5F-39A8-7440-A6E2-7B6A86A21B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B6E3F-3B02-0F40-9E3B-9074BF318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99333-9747-D148-9C25-CC70AB070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Playback Learning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BBD80-5079-CB47-9F7D-F67BAA46C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4976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906C6-6674-2144-A4AE-0B3DFB471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AD6FB-4260-E24C-A180-D64BC0C12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3A85-3C7A-C54F-8BD2-D49FAF846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D0D4D-555B-A443-9C9F-ADA207458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Playback Learning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C7D82-C1D4-D94A-97E1-55601D94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8642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7FEB4-1A7D-C647-A870-9D114B9BE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964C0-8FE3-D34E-AE07-EFCB8465C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2D2A9-BE95-3A4C-8DD7-84076E053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06664-4B34-8243-85FA-3DA1FCB0A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Playback Learning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EACE3-43CA-2648-9F15-5B2812488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5438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79801-0926-7C4A-975F-272C45B76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361D5-B77D-9441-86B4-3042BF647F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C3C9C-3888-5C44-AA0C-6D83033D3E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956FC5-696F-0540-B12A-1618371E7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523E75-1D58-F241-9AD7-67296CE40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Playback Learning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10C265-BB68-5648-A6FD-34F668C8A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2698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4C9B9-0E16-A54C-9B1B-6BD560AE5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001C8C-BAEC-A64D-BEBC-A321E9719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239BC3-442D-1B42-8D2F-8B9922B608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57E853-90C5-E449-9ACF-70634FE0D5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3B0985-760F-1741-BC32-066B7B2B1A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8A7E58-8691-9345-BC2B-1340799A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EF9FE-7323-ED44-8D73-9146F77C2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Playback Learning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D76D87-A8E1-CD4F-9B23-8D20EC92A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5386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D2351-BE15-0147-B663-5365F7378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3D0226-5B9E-2D4F-8931-BA7E06DF4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BA620C-8ED9-F440-A439-0D2881898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Playback Learning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6092A-EC40-2045-A11F-10B31AEB4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968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BD0F9-C6FE-7545-BFBC-4D9F1BEA2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AFD77-4829-6B49-B292-07F3C47D0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6E261-8536-654D-BD17-74E17EF9E6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A0C78F-12FC-2742-8EDC-8B7576DAF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C06C0F-73EF-9540-9478-EC514C255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Playback Learning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383EA-5E4A-BD46-9EA0-AB099B539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6602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EAB7A-C919-784A-80A3-A8062EEE8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3DDE38-F470-6443-89D5-73F8E29B2A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04F2A-7FB4-7640-908D-66E248D8BC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A18984-9FEA-9245-AFB6-0FBE9F878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2734F-0585-7F45-9156-CF50FE761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Playback Learning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1C390D-6E4C-2949-9894-95AF8D67B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8235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27435-E51A-7B4A-83EB-0C65F946E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A81D8E-EB2C-0747-8C80-6EF23FA94F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18B24-B87F-2B44-B2CD-16B4CA462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7DB3D-B3FC-7C49-A68D-778FF20AF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Playback Learning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80E5A-1CFE-A24A-BA76-8506471C2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1249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A6E953-4452-DC45-A984-4062027417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C9770F-4ADA-1E4B-94A3-598262FB27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4C717-ABC3-A147-AD65-6795A61D7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D7147-0B1B-4646-A5A4-657EC9EAA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Playback Learning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8A203B-7BEA-CA49-9D79-6C411464C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930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F52007-DF8B-4A22-9BBC-3995C86EA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CA9AFE-9AFE-456E-9463-570E62085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ED44D-262B-47D3-9A54-A97677699C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284CF-34C6-4030-8AA0-83875A1CAC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Playback Learning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19B68-BE59-4145-83D9-46D938821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462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577DDC-C7A4-B843-BBD1-054A192D8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D7414-493F-0A46-A327-D185160FD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8D790-A2E8-7340-90E4-82C937D51C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398A94-2353-4347-9677-7FB9304F4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Playback Learning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8BB27-DBA8-2244-B8FE-2A63AE2F31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008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88320EA-F85E-4C46-9684-0191647FBC21}"/>
              </a:ext>
            </a:extLst>
          </p:cNvPr>
          <p:cNvSpPr/>
          <p:nvPr/>
        </p:nvSpPr>
        <p:spPr>
          <a:xfrm>
            <a:off x="6096000" y="2048079"/>
            <a:ext cx="5366657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28358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Families in Action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Family Well-being and </a:t>
            </a:r>
            <a:b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Learning Resource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Enabling families to become more engaged in their children’s well-being and learning. </a:t>
            </a:r>
          </a:p>
        </p:txBody>
      </p:sp>
      <p:pic>
        <p:nvPicPr>
          <p:cNvPr id="5" name="Picture 4" descr="A poster with a tree and silhouettes of people&#10;&#10;Description automatically generated">
            <a:extLst>
              <a:ext uri="{FF2B5EF4-FFF2-40B4-BE49-F238E27FC236}">
                <a16:creationId xmlns:a16="http://schemas.microsoft.com/office/drawing/2014/main" id="{27F1967E-E28F-DAAC-3A99-09F7440F6F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4" y="583660"/>
            <a:ext cx="4298313" cy="5048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036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D8FCD-769C-4042-A1DE-1A006B0664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2139" y="1322668"/>
            <a:ext cx="10147722" cy="360954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sz="31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0E1E95-0A3F-4B4B-B16B-21E689207BFD}"/>
              </a:ext>
            </a:extLst>
          </p:cNvPr>
          <p:cNvSpPr txBox="1"/>
          <p:nvPr/>
        </p:nvSpPr>
        <p:spPr>
          <a:xfrm>
            <a:off x="4906590" y="84393"/>
            <a:ext cx="20553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Session 21:</a:t>
            </a:r>
            <a:endParaRPr lang="en-GB" sz="3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D9992B-0987-4EAE-99B0-CA9BB9497EE4}"/>
              </a:ext>
            </a:extLst>
          </p:cNvPr>
          <p:cNvSpPr txBox="1"/>
          <p:nvPr/>
        </p:nvSpPr>
        <p:spPr>
          <a:xfrm>
            <a:off x="1504213" y="2542664"/>
            <a:ext cx="91835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do children develop self-confidence?</a:t>
            </a:r>
            <a:endParaRPr lang="en-GB" sz="3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779468-36B6-FFB9-0A32-24EF590D4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Playback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669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452C3-94D7-41F5-9A9E-213DB1066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8847" y="329435"/>
            <a:ext cx="8834306" cy="758825"/>
          </a:xfrm>
          <a:noFill/>
        </p:spPr>
        <p:txBody>
          <a:bodyPr>
            <a:norm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Session 21: How do children develop self-confidence?</a:t>
            </a:r>
            <a:endParaRPr lang="en-GB" sz="3200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3E45A22-46A7-4C9B-B6A0-EE5E8D0965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3483671"/>
              </p:ext>
            </p:extLst>
          </p:nvPr>
        </p:nvGraphicFramePr>
        <p:xfrm>
          <a:off x="1392675" y="1419115"/>
          <a:ext cx="9443937" cy="4596194"/>
        </p:xfrm>
        <a:graphic>
          <a:graphicData uri="http://schemas.openxmlformats.org/drawingml/2006/table">
            <a:tbl>
              <a:tblPr firstRow="1" firstCol="1" bandRow="1"/>
              <a:tblGrid>
                <a:gridCol w="9443937">
                  <a:extLst>
                    <a:ext uri="{9D8B030D-6E8A-4147-A177-3AD203B41FA5}">
                      <a16:colId xmlns:a16="http://schemas.microsoft.com/office/drawing/2014/main" val="7919701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Aims to: </a:t>
                      </a: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Explore the characteristics of confidence </a:t>
                      </a: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Identify how we can support children to increase their confidence</a:t>
                      </a: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Confirm being more self-confident can improve performance and personal progression </a:t>
                      </a: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2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32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275201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6CDE79-13A5-9079-CE3F-E0315E6C3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</p:spTree>
    <p:extLst>
      <p:ext uri="{BB962C8B-B14F-4D97-AF65-F5344CB8AC3E}">
        <p14:creationId xmlns:p14="http://schemas.microsoft.com/office/powerpoint/2010/main" val="3148711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502397-690A-475A-B979-05C1C269E25E}"/>
              </a:ext>
            </a:extLst>
          </p:cNvPr>
          <p:cNvSpPr/>
          <p:nvPr/>
        </p:nvSpPr>
        <p:spPr>
          <a:xfrm>
            <a:off x="1038473" y="1206117"/>
            <a:ext cx="10115050" cy="4524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2800" b="1" dirty="0">
                <a:latin typeface="Arial Narrow" panose="020B0606020202030204" pitchFamily="34" charset="0"/>
              </a:rPr>
              <a:t>Definition:</a:t>
            </a:r>
          </a:p>
          <a:p>
            <a:endParaRPr lang="en-GB" sz="2800" b="1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Confidence is not something that can be learned like a set of rules, </a:t>
            </a:r>
            <a:r>
              <a:rPr lang="en-GB" sz="2800" b="1" i="1" dirty="0">
                <a:latin typeface="Arial Narrow" panose="020B0606020202030204" pitchFamily="34" charset="0"/>
              </a:rPr>
              <a:t>confidence is a state of mind</a:t>
            </a:r>
            <a:r>
              <a:rPr lang="en-GB" sz="2800" dirty="0">
                <a:latin typeface="Arial Narrow" panose="020B0606020202030204" pitchFamily="34" charset="0"/>
              </a:rPr>
              <a:t>.  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Confidence comes from </a:t>
            </a:r>
            <a:r>
              <a:rPr lang="en-GB" sz="2800" b="1" i="1" dirty="0">
                <a:latin typeface="Arial Narrow" panose="020B0606020202030204" pitchFamily="34" charset="0"/>
              </a:rPr>
              <a:t>feelings of well-being</a:t>
            </a:r>
            <a:r>
              <a:rPr lang="en-GB" sz="2800" dirty="0">
                <a:latin typeface="Arial Narrow" panose="020B0606020202030204" pitchFamily="34" charset="0"/>
              </a:rPr>
              <a:t>, acceptance of your body and mind, belief in your own ability to perform roles, functions and tasks, and to use your skills and experience.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3600" dirty="0">
              <a:latin typeface="Arial Narrow" panose="020B060602020203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5985AEB-6583-4938-9D3E-8514F38AF4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944607"/>
              </p:ext>
            </p:extLst>
          </p:nvPr>
        </p:nvGraphicFramePr>
        <p:xfrm>
          <a:off x="542363" y="104159"/>
          <a:ext cx="11107271" cy="7949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07271">
                  <a:extLst>
                    <a:ext uri="{9D8B030D-6E8A-4147-A177-3AD203B41FA5}">
                      <a16:colId xmlns:a16="http://schemas.microsoft.com/office/drawing/2014/main" val="2204629157"/>
                    </a:ext>
                  </a:extLst>
                </a:gridCol>
              </a:tblGrid>
              <a:tr h="794981"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Introduction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2898927"/>
                  </a:ext>
                </a:extLst>
              </a:tr>
            </a:tbl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E7C03CE-70C1-AFD5-9355-622CB578D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</p:spTree>
    <p:extLst>
      <p:ext uri="{BB962C8B-B14F-4D97-AF65-F5344CB8AC3E}">
        <p14:creationId xmlns:p14="http://schemas.microsoft.com/office/powerpoint/2010/main" val="3896579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7E0F155-612C-4DDB-82DE-EABD7D0AAB90}"/>
              </a:ext>
            </a:extLst>
          </p:cNvPr>
          <p:cNvSpPr/>
          <p:nvPr/>
        </p:nvSpPr>
        <p:spPr>
          <a:xfrm>
            <a:off x="1229344" y="1276667"/>
            <a:ext cx="10064884" cy="4524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1200" b="1" dirty="0">
              <a:latin typeface="Arial Narrow" panose="020B0606020202030204" pitchFamily="34" charset="0"/>
            </a:endParaRPr>
          </a:p>
          <a:p>
            <a:endParaRPr lang="en-GB" sz="1200" b="1" dirty="0">
              <a:latin typeface="Arial Narrow" panose="020B0606020202030204" pitchFamily="34" charset="0"/>
            </a:endParaRPr>
          </a:p>
          <a:p>
            <a:r>
              <a:rPr lang="en-GB" sz="2800" b="1" dirty="0">
                <a:latin typeface="Arial Narrow" panose="020B0606020202030204" pitchFamily="34" charset="0"/>
              </a:rPr>
              <a:t>Self-esteem</a:t>
            </a:r>
            <a:r>
              <a:rPr lang="en-GB" sz="2800" dirty="0">
                <a:latin typeface="Arial Narrow" panose="020B0606020202030204" pitchFamily="34" charset="0"/>
              </a:rPr>
              <a:t> is how we feel about ourselves; the way we look, the way we think, whether we feel worthy or valued, or feeling we are unprepared for situations, lacking in knowledge and focused on previous failures. 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People with low self-esteem often also suffer generally from low confidence.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 </a:t>
            </a:r>
          </a:p>
          <a:p>
            <a:endParaRPr lang="en-GB" sz="1200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943F2B-F7C7-44A1-BBDD-A8BFA5FD174C}"/>
              </a:ext>
            </a:extLst>
          </p:cNvPr>
          <p:cNvSpPr txBox="1"/>
          <p:nvPr/>
        </p:nvSpPr>
        <p:spPr>
          <a:xfrm>
            <a:off x="3792165" y="136525"/>
            <a:ext cx="51070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Definition: Self - esteem</a:t>
            </a:r>
            <a:r>
              <a:rPr lang="en-GB" sz="3200" dirty="0"/>
              <a:t>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D10D55D-C721-2308-A1B4-203B0AED5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</p:spTree>
    <p:extLst>
      <p:ext uri="{BB962C8B-B14F-4D97-AF65-F5344CB8AC3E}">
        <p14:creationId xmlns:p14="http://schemas.microsoft.com/office/powerpoint/2010/main" val="1625452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F25568B-80CF-4DA3-B566-6590FBAFCAD5}"/>
              </a:ext>
            </a:extLst>
          </p:cNvPr>
          <p:cNvSpPr/>
          <p:nvPr/>
        </p:nvSpPr>
        <p:spPr>
          <a:xfrm>
            <a:off x="1367978" y="1141361"/>
            <a:ext cx="9456039" cy="50167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1200" b="1" dirty="0">
              <a:latin typeface="Arial Narrow" panose="020B0606020202030204" pitchFamily="34" charset="0"/>
            </a:endParaRPr>
          </a:p>
          <a:p>
            <a:endParaRPr lang="en-GB" sz="1200" b="1" dirty="0">
              <a:latin typeface="Arial Narrow" panose="020B0606020202030204" pitchFamily="34" charset="0"/>
            </a:endParaRPr>
          </a:p>
          <a:p>
            <a:r>
              <a:rPr lang="en-GB" sz="2800" b="1" dirty="0">
                <a:latin typeface="Arial Narrow" panose="020B0606020202030204" pitchFamily="34" charset="0"/>
              </a:rPr>
              <a:t>Low confidence </a:t>
            </a:r>
            <a:r>
              <a:rPr lang="en-GB" sz="2800" dirty="0">
                <a:latin typeface="Arial Narrow" panose="020B0606020202030204" pitchFamily="34" charset="0"/>
              </a:rPr>
              <a:t>can be a result of many factors including: fear of the unknown, criticism, or being unhappy with personal appearance (self-esteem). 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It is also perfectly possible for people with low self-esteem to be very confident in some areas of their lives.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3600" dirty="0">
              <a:latin typeface="Arial Narrow" panose="020B0606020202030204" pitchFamily="34" charset="0"/>
            </a:endParaRPr>
          </a:p>
          <a:p>
            <a:endParaRPr lang="en-GB" sz="3600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DE1A44-263D-42A6-A9D3-63DFCC9C51F8}"/>
              </a:ext>
            </a:extLst>
          </p:cNvPr>
          <p:cNvSpPr txBox="1"/>
          <p:nvPr/>
        </p:nvSpPr>
        <p:spPr>
          <a:xfrm>
            <a:off x="3172836" y="124283"/>
            <a:ext cx="58463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Definition:  Low confidence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84289B8-A19A-6048-B06A-2B8D739D6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</p:spTree>
    <p:extLst>
      <p:ext uri="{BB962C8B-B14F-4D97-AF65-F5344CB8AC3E}">
        <p14:creationId xmlns:p14="http://schemas.microsoft.com/office/powerpoint/2010/main" val="2594399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69EED0-636B-4DAB-91AD-426B6B29C103}"/>
              </a:ext>
            </a:extLst>
          </p:cNvPr>
          <p:cNvSpPr/>
          <p:nvPr/>
        </p:nvSpPr>
        <p:spPr>
          <a:xfrm>
            <a:off x="1254540" y="1012505"/>
            <a:ext cx="9682913" cy="49552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1200" b="1" dirty="0">
              <a:latin typeface="Arial Narrow" panose="020B0606020202030204" pitchFamily="34" charset="0"/>
            </a:endParaRPr>
          </a:p>
          <a:p>
            <a:endParaRPr lang="en-GB" sz="1200" b="1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Confidence is not a static measure, our confidence to perform roles and tasks can increase and decrease.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Some days we may feel more confident than others. 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Positive thinking, practice, training, knowledge and talking to other people are all useful ways to help improve or boost our confidence levels.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776825-2577-4984-B40B-0C0168E87210}"/>
              </a:ext>
            </a:extLst>
          </p:cNvPr>
          <p:cNvSpPr txBox="1"/>
          <p:nvPr/>
        </p:nvSpPr>
        <p:spPr>
          <a:xfrm>
            <a:off x="5002589" y="136525"/>
            <a:ext cx="218681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In summary:</a:t>
            </a:r>
          </a:p>
          <a:p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73C1AD2-920E-4681-E09B-68F4689AD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</p:spTree>
    <p:extLst>
      <p:ext uri="{BB962C8B-B14F-4D97-AF65-F5344CB8AC3E}">
        <p14:creationId xmlns:p14="http://schemas.microsoft.com/office/powerpoint/2010/main" val="1840020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DFD0D00-AADA-4A9F-877F-856636E67BE4}"/>
              </a:ext>
            </a:extLst>
          </p:cNvPr>
          <p:cNvSpPr/>
          <p:nvPr/>
        </p:nvSpPr>
        <p:spPr>
          <a:xfrm>
            <a:off x="1123192" y="1205747"/>
            <a:ext cx="9945616" cy="45858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12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Confidence is not limited to how we present ourselves in front of people. 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It encompasses how we view ourselves and perceive our world, the way we treat others and even how we deal with crisis situations. 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Confidence is being positive in all aspects of life, even when circumstances seem outwardly negative. 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4B8F25-6552-4D3B-8EDC-C61EC8AAD816}"/>
              </a:ext>
            </a:extLst>
          </p:cNvPr>
          <p:cNvSpPr txBox="1"/>
          <p:nvPr/>
        </p:nvSpPr>
        <p:spPr>
          <a:xfrm>
            <a:off x="4873880" y="136525"/>
            <a:ext cx="218681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In summary:</a:t>
            </a:r>
          </a:p>
          <a:p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B730824-675B-7BDB-BB81-DB42C28AC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</p:spTree>
    <p:extLst>
      <p:ext uri="{BB962C8B-B14F-4D97-AF65-F5344CB8AC3E}">
        <p14:creationId xmlns:p14="http://schemas.microsoft.com/office/powerpoint/2010/main" val="3634393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D68D388-859E-473C-8392-76538700BF91}"/>
              </a:ext>
            </a:extLst>
          </p:cNvPr>
          <p:cNvSpPr/>
          <p:nvPr/>
        </p:nvSpPr>
        <p:spPr>
          <a:xfrm>
            <a:off x="1309359" y="1196629"/>
            <a:ext cx="9573280" cy="35702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12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Positive thought can be a very powerful way of improving confidence.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The basic rules of positive thinking are to highlight your strengths and successes and learn from your weaknesses and mistakes. 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C25A03-11E6-4F29-A332-76AFDA139601}"/>
              </a:ext>
            </a:extLst>
          </p:cNvPr>
          <p:cNvSpPr txBox="1"/>
          <p:nvPr/>
        </p:nvSpPr>
        <p:spPr>
          <a:xfrm>
            <a:off x="5002591" y="54497"/>
            <a:ext cx="218681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In summary:</a:t>
            </a:r>
          </a:p>
          <a:p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C466909-BE0B-62E1-9415-5B0F936E4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</p:spTree>
    <p:extLst>
      <p:ext uri="{BB962C8B-B14F-4D97-AF65-F5344CB8AC3E}">
        <p14:creationId xmlns:p14="http://schemas.microsoft.com/office/powerpoint/2010/main" val="311279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FBE100-75BF-4953-8F73-BA141841CB68}"/>
              </a:ext>
            </a:extLst>
          </p:cNvPr>
          <p:cNvSpPr/>
          <p:nvPr/>
        </p:nvSpPr>
        <p:spPr>
          <a:xfrm>
            <a:off x="1456536" y="1439339"/>
            <a:ext cx="9278928" cy="36163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4200"/>
              </a:spcBef>
            </a:pPr>
            <a:r>
              <a:rPr lang="en-GB" sz="2800" dirty="0">
                <a:latin typeface="Arial Narrow" panose="020B0606020202030204" pitchFamily="34" charset="0"/>
              </a:rPr>
              <a:t>Think about people you think are confident and why.</a:t>
            </a:r>
            <a:endParaRPr lang="en-GB" sz="2800" b="1" dirty="0">
              <a:latin typeface="Arial Narrow" panose="020B0606020202030204" pitchFamily="34" charset="0"/>
            </a:endParaRPr>
          </a:p>
          <a:p>
            <a:pPr>
              <a:spcBef>
                <a:spcPts val="4200"/>
              </a:spcBef>
            </a:pPr>
            <a:r>
              <a:rPr lang="en-GB" sz="2800" dirty="0">
                <a:latin typeface="Arial Narrow" panose="020B0606020202030204" pitchFamily="34" charset="0"/>
              </a:rPr>
              <a:t>Think about the levels of confidence your children display.</a:t>
            </a:r>
          </a:p>
          <a:p>
            <a:pPr>
              <a:spcBef>
                <a:spcPts val="4200"/>
              </a:spcBef>
            </a:pPr>
            <a:r>
              <a:rPr lang="en-GB" sz="2800" dirty="0">
                <a:latin typeface="Arial Narrow" panose="020B0606020202030204" pitchFamily="34" charset="0"/>
              </a:rPr>
              <a:t>Is it confidence and not arrogance or bravado?</a:t>
            </a:r>
          </a:p>
          <a:p>
            <a:pPr>
              <a:spcBef>
                <a:spcPts val="4200"/>
              </a:spcBef>
            </a:pPr>
            <a:endParaRPr lang="en-GB" sz="28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5F7B62-483F-430A-AD9D-27C3E933A0A4}"/>
              </a:ext>
            </a:extLst>
          </p:cNvPr>
          <p:cNvSpPr txBox="1"/>
          <p:nvPr/>
        </p:nvSpPr>
        <p:spPr>
          <a:xfrm>
            <a:off x="3309820" y="138826"/>
            <a:ext cx="557235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The</a:t>
            </a:r>
            <a:r>
              <a:rPr lang="en-GB" sz="3200" dirty="0">
                <a:latin typeface="Arial Narrow" panose="020B0606020202030204" pitchFamily="34" charset="0"/>
              </a:rPr>
              <a:t> </a:t>
            </a:r>
            <a:r>
              <a:rPr lang="en-GB" sz="3200" b="1" dirty="0">
                <a:latin typeface="Arial Narrow" panose="020B0606020202030204" pitchFamily="34" charset="0"/>
              </a:rPr>
              <a:t>Characteristics of confidence</a:t>
            </a:r>
            <a:endParaRPr lang="en-GB" sz="3200" dirty="0">
              <a:latin typeface="Arial Narrow" panose="020B0606020202030204" pitchFamily="34" charset="0"/>
            </a:endParaRPr>
          </a:p>
          <a:p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C2A5D5D-771F-700E-4D52-E3FF9A94E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</p:spTree>
    <p:extLst>
      <p:ext uri="{BB962C8B-B14F-4D97-AF65-F5344CB8AC3E}">
        <p14:creationId xmlns:p14="http://schemas.microsoft.com/office/powerpoint/2010/main" val="98774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36A8433-F4F4-4245-B8C0-F6B4AA3D9820}"/>
              </a:ext>
            </a:extLst>
          </p:cNvPr>
          <p:cNvSpPr/>
          <p:nvPr/>
        </p:nvSpPr>
        <p:spPr>
          <a:xfrm>
            <a:off x="1640827" y="2151727"/>
            <a:ext cx="8910345" cy="25545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en-GB" sz="4800" b="1" i="1" dirty="0">
              <a:latin typeface="Arial Narrow" panose="020B0606020202030204" pitchFamily="34" charset="0"/>
            </a:endParaRPr>
          </a:p>
          <a:p>
            <a:pPr algn="ctr"/>
            <a:r>
              <a:rPr lang="en-GB" sz="3200" b="1" dirty="0">
                <a:latin typeface="Arial Narrow" panose="020B0606020202030204" pitchFamily="34" charset="0"/>
              </a:rPr>
              <a:t>Ways to improve confidence</a:t>
            </a:r>
            <a:endParaRPr lang="en-GB" sz="3200" dirty="0">
              <a:latin typeface="Arial Narrow" panose="020B0606020202030204" pitchFamily="34" charset="0"/>
            </a:endParaRPr>
          </a:p>
          <a:p>
            <a:endParaRPr lang="en-GB" sz="4000" dirty="0">
              <a:latin typeface="Arial Narrow" panose="020B0606020202030204" pitchFamily="34" charset="0"/>
            </a:endParaRPr>
          </a:p>
          <a:p>
            <a:endParaRPr lang="en-GB" sz="4000" dirty="0">
              <a:latin typeface="Arial Narrow" panose="020B0606020202030204" pitchFamily="34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3D7654C-3DFB-CC0A-666B-5641796F7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</p:spTree>
    <p:extLst>
      <p:ext uri="{BB962C8B-B14F-4D97-AF65-F5344CB8AC3E}">
        <p14:creationId xmlns:p14="http://schemas.microsoft.com/office/powerpoint/2010/main" val="12685982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FBE100-75BF-4953-8F73-BA141841CB68}"/>
              </a:ext>
            </a:extLst>
          </p:cNvPr>
          <p:cNvSpPr/>
          <p:nvPr/>
        </p:nvSpPr>
        <p:spPr>
          <a:xfrm>
            <a:off x="358589" y="856874"/>
            <a:ext cx="1158762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BE9789-5728-4261-B7F6-2ACFA0CD7AEF}"/>
              </a:ext>
            </a:extLst>
          </p:cNvPr>
          <p:cNvSpPr/>
          <p:nvPr/>
        </p:nvSpPr>
        <p:spPr>
          <a:xfrm>
            <a:off x="1611275" y="1395483"/>
            <a:ext cx="9082254" cy="48013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2800" dirty="0">
                <a:latin typeface="Arial Narrow" panose="020B0606020202030204" pitchFamily="34" charset="0"/>
              </a:rPr>
              <a:t>Identify their skills and qualities and areas they want to develop</a:t>
            </a:r>
          </a:p>
          <a:p>
            <a:pPr>
              <a:spcBef>
                <a:spcPts val="1200"/>
              </a:spcBef>
            </a:pPr>
            <a:endParaRPr lang="en-GB" sz="2800" dirty="0">
              <a:latin typeface="Arial Narrow" panose="020B0606020202030204" pitchFamily="34" charset="0"/>
            </a:endParaRPr>
          </a:p>
          <a:p>
            <a:pPr>
              <a:spcBef>
                <a:spcPts val="1200"/>
              </a:spcBef>
            </a:pPr>
            <a:r>
              <a:rPr lang="en-GB" sz="2800" dirty="0">
                <a:latin typeface="Arial Narrow" panose="020B0606020202030204" pitchFamily="34" charset="0"/>
              </a:rPr>
              <a:t>Discuss what they are good at and celebrate</a:t>
            </a:r>
          </a:p>
          <a:p>
            <a:pPr>
              <a:spcBef>
                <a:spcPts val="1200"/>
              </a:spcBef>
            </a:pPr>
            <a:endParaRPr lang="en-GB" sz="2800" dirty="0">
              <a:latin typeface="Arial Narrow" panose="020B0606020202030204" pitchFamily="34" charset="0"/>
            </a:endParaRPr>
          </a:p>
          <a:p>
            <a:pPr>
              <a:spcBef>
                <a:spcPts val="1200"/>
              </a:spcBef>
            </a:pPr>
            <a:r>
              <a:rPr lang="en-GB" sz="2800" dirty="0">
                <a:latin typeface="Arial Narrow" panose="020B0606020202030204" pitchFamily="34" charset="0"/>
              </a:rPr>
              <a:t>Think of their mistakes as positive learning opportunities</a:t>
            </a:r>
          </a:p>
          <a:p>
            <a:pPr>
              <a:spcBef>
                <a:spcPts val="1200"/>
              </a:spcBef>
            </a:pPr>
            <a:endParaRPr lang="en-GB" sz="2800" dirty="0">
              <a:latin typeface="Arial Narrow" panose="020B0606020202030204" pitchFamily="34" charset="0"/>
            </a:endParaRPr>
          </a:p>
          <a:p>
            <a:pPr>
              <a:spcBef>
                <a:spcPts val="1200"/>
              </a:spcBef>
            </a:pPr>
            <a:r>
              <a:rPr lang="en-GB" sz="2800" dirty="0">
                <a:latin typeface="Arial Narrow" panose="020B0606020202030204" pitchFamily="34" charset="0"/>
              </a:rPr>
              <a:t>Give and accept compliments from others</a:t>
            </a:r>
          </a:p>
          <a:p>
            <a:pPr>
              <a:spcBef>
                <a:spcPts val="1200"/>
              </a:spcBef>
            </a:pPr>
            <a:endParaRPr lang="en-GB" sz="28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43DB24-F4D6-4F25-A53E-9DC79FD1C666}"/>
              </a:ext>
            </a:extLst>
          </p:cNvPr>
          <p:cNvSpPr txBox="1"/>
          <p:nvPr/>
        </p:nvSpPr>
        <p:spPr>
          <a:xfrm>
            <a:off x="1634169" y="318265"/>
            <a:ext cx="892366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To help children to improve their confidence levels we </a:t>
            </a:r>
          </a:p>
          <a:p>
            <a:r>
              <a:rPr lang="en-GB" sz="3200" b="1" dirty="0">
                <a:latin typeface="Arial Narrow" panose="020B0606020202030204" pitchFamily="34" charset="0"/>
              </a:rPr>
              <a:t>can encourage them to:</a:t>
            </a:r>
            <a:endParaRPr lang="en-GB" sz="32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8C89874-903D-6BEF-8B09-17F0FE5FF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</p:spTree>
    <p:extLst>
      <p:ext uri="{BB962C8B-B14F-4D97-AF65-F5344CB8AC3E}">
        <p14:creationId xmlns:p14="http://schemas.microsoft.com/office/powerpoint/2010/main" val="1424306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FBE100-75BF-4953-8F73-BA141841CB68}"/>
              </a:ext>
            </a:extLst>
          </p:cNvPr>
          <p:cNvSpPr/>
          <p:nvPr/>
        </p:nvSpPr>
        <p:spPr>
          <a:xfrm>
            <a:off x="358589" y="856874"/>
            <a:ext cx="1158762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BE9789-5728-4261-B7F6-2ACFA0CD7AEF}"/>
              </a:ext>
            </a:extLst>
          </p:cNvPr>
          <p:cNvSpPr/>
          <p:nvPr/>
        </p:nvSpPr>
        <p:spPr>
          <a:xfrm>
            <a:off x="1473398" y="1630699"/>
            <a:ext cx="9358008" cy="43704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1200" b="1" dirty="0">
              <a:latin typeface="Arial Narrow" panose="020B0606020202030204" pitchFamily="34" charset="0"/>
            </a:endParaRPr>
          </a:p>
          <a:p>
            <a:pPr>
              <a:spcBef>
                <a:spcPts val="600"/>
              </a:spcBef>
            </a:pPr>
            <a:r>
              <a:rPr lang="en-GB" sz="2800" dirty="0">
                <a:latin typeface="Arial Narrow" panose="020B0606020202030204" pitchFamily="34" charset="0"/>
              </a:rPr>
              <a:t>Recognise their own achievements and celebrate by telling friends and family about them</a:t>
            </a:r>
          </a:p>
          <a:p>
            <a:pPr>
              <a:spcBef>
                <a:spcPts val="600"/>
              </a:spcBef>
            </a:pPr>
            <a:r>
              <a:rPr lang="en-GB" sz="2800" dirty="0">
                <a:latin typeface="Arial Narrow" panose="020B0606020202030204" pitchFamily="34" charset="0"/>
              </a:rPr>
              <a:t>Use constructive criticism to learn and improve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800" dirty="0">
              <a:latin typeface="Arial Narrow" panose="020B0606020202030204" pitchFamily="34" charset="0"/>
            </a:endParaRPr>
          </a:p>
          <a:p>
            <a:pPr>
              <a:spcBef>
                <a:spcPts val="600"/>
              </a:spcBef>
            </a:pPr>
            <a:r>
              <a:rPr lang="en-GB" sz="2800" dirty="0">
                <a:latin typeface="Arial Narrow" panose="020B0606020202030204" pitchFamily="34" charset="0"/>
              </a:rPr>
              <a:t>Be assertive when receiving criticism and not defensive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2800" dirty="0">
              <a:latin typeface="Arial Narrow" panose="020B0606020202030204" pitchFamily="34" charset="0"/>
            </a:endParaRPr>
          </a:p>
          <a:p>
            <a:pPr>
              <a:spcBef>
                <a:spcPts val="600"/>
              </a:spcBef>
            </a:pPr>
            <a:r>
              <a:rPr lang="en-GB" sz="2800" dirty="0">
                <a:latin typeface="Arial Narrow" panose="020B0606020202030204" pitchFamily="34" charset="0"/>
              </a:rPr>
              <a:t>Listen to the criticism and make sure that they understand what is being said</a:t>
            </a:r>
          </a:p>
          <a:p>
            <a:endParaRPr lang="en-GB" sz="1200" dirty="0">
              <a:latin typeface="Arial Narrow" panose="020B0606020202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8CEAA0-8035-4AD6-92E0-B1FED974AD7E}"/>
              </a:ext>
            </a:extLst>
          </p:cNvPr>
          <p:cNvSpPr txBox="1"/>
          <p:nvPr/>
        </p:nvSpPr>
        <p:spPr>
          <a:xfrm>
            <a:off x="1905077" y="350281"/>
            <a:ext cx="8381846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To help children to improve their confidence levels </a:t>
            </a:r>
          </a:p>
          <a:p>
            <a:r>
              <a:rPr lang="en-GB" sz="3200" b="1" dirty="0">
                <a:latin typeface="Arial Narrow" panose="020B0606020202030204" pitchFamily="34" charset="0"/>
              </a:rPr>
              <a:t>we can encourage them to:</a:t>
            </a:r>
          </a:p>
          <a:p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B731152-2FE6-7E96-2DCB-9F42F658C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</p:spTree>
    <p:extLst>
      <p:ext uri="{BB962C8B-B14F-4D97-AF65-F5344CB8AC3E}">
        <p14:creationId xmlns:p14="http://schemas.microsoft.com/office/powerpoint/2010/main" val="131041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FBE100-75BF-4953-8F73-BA141841CB68}"/>
              </a:ext>
            </a:extLst>
          </p:cNvPr>
          <p:cNvSpPr/>
          <p:nvPr/>
        </p:nvSpPr>
        <p:spPr>
          <a:xfrm>
            <a:off x="1438684" y="1385956"/>
            <a:ext cx="9719266" cy="43088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</a:rPr>
              <a:t>Planning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</a:rPr>
              <a:t>Preparation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</a:rPr>
              <a:t>Prevents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</a:rPr>
              <a:t>Poor 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</a:rPr>
              <a:t>Performance </a:t>
            </a:r>
          </a:p>
          <a:p>
            <a:pPr algn="ctr"/>
            <a:r>
              <a:rPr lang="en-GB" sz="2800" dirty="0">
                <a:latin typeface="Arial Narrow" panose="020B0606020202030204" pitchFamily="34" charset="0"/>
              </a:rPr>
              <a:t>and </a:t>
            </a:r>
            <a:r>
              <a:rPr lang="en-GB" sz="2800" b="1" dirty="0">
                <a:latin typeface="Arial Narrow" panose="020B0606020202030204" pitchFamily="34" charset="0"/>
              </a:rPr>
              <a:t>Builds Your Confidence </a:t>
            </a:r>
          </a:p>
          <a:p>
            <a:endParaRPr lang="en-GB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283F9E-AA9A-45E2-8F88-32F6C30B9578}"/>
              </a:ext>
            </a:extLst>
          </p:cNvPr>
          <p:cNvSpPr txBox="1"/>
          <p:nvPr/>
        </p:nvSpPr>
        <p:spPr>
          <a:xfrm>
            <a:off x="3967903" y="193421"/>
            <a:ext cx="466082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Discuss the Five P’s theory:</a:t>
            </a:r>
          </a:p>
          <a:p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6D0D5A-70EB-1F46-9EC9-5C57FA880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</p:spTree>
    <p:extLst>
      <p:ext uri="{BB962C8B-B14F-4D97-AF65-F5344CB8AC3E}">
        <p14:creationId xmlns:p14="http://schemas.microsoft.com/office/powerpoint/2010/main" val="31516051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790376-1BE4-4ADA-97DE-A79CF95F7ABA}"/>
              </a:ext>
            </a:extLst>
          </p:cNvPr>
          <p:cNvSpPr/>
          <p:nvPr/>
        </p:nvSpPr>
        <p:spPr>
          <a:xfrm>
            <a:off x="1478604" y="1854338"/>
            <a:ext cx="9182912" cy="15746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6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200" b="1" dirty="0">
                <a:latin typeface="Arial Narrow" panose="020B0606020202030204" pitchFamily="34" charset="0"/>
                <a:ea typeface="SimSun" panose="02010600030101010101" pitchFamily="2" charset="-122"/>
                <a:cs typeface="Tahoma" panose="020B0604030504040204" pitchFamily="34" charset="0"/>
              </a:rPr>
              <a:t>S</a:t>
            </a:r>
            <a:r>
              <a:rPr lang="en-US" sz="3200" b="1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kills associated with developing confidence</a:t>
            </a:r>
            <a:endParaRPr lang="en-US" sz="32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32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CE517E6-D9C9-3CCD-09F5-574214053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</p:spTree>
    <p:extLst>
      <p:ext uri="{BB962C8B-B14F-4D97-AF65-F5344CB8AC3E}">
        <p14:creationId xmlns:p14="http://schemas.microsoft.com/office/powerpoint/2010/main" val="17052214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130CCB2-C0E1-4792-82E4-ADF1556657D4}"/>
              </a:ext>
            </a:extLst>
          </p:cNvPr>
          <p:cNvSpPr/>
          <p:nvPr/>
        </p:nvSpPr>
        <p:spPr>
          <a:xfrm>
            <a:off x="1254675" y="1269257"/>
            <a:ext cx="9857743" cy="47193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Explain the purpose of the activity including why it is important for children to: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Recognise how confident they currently feel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Identify how they can improve their confidence levels, </a:t>
            </a:r>
            <a:r>
              <a:rPr lang="en-GB" sz="2800" dirty="0">
                <a:latin typeface="Arial Narrow" panose="020B0606020202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performance and personal progression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Identify w</a:t>
            </a:r>
            <a:r>
              <a:rPr lang="en-US" sz="28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 to seek advice, ideas and guidance from on how to develop their confidence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49273B-61DE-4B8A-B007-12BFF9C8261D}"/>
              </a:ext>
            </a:extLst>
          </p:cNvPr>
          <p:cNvSpPr txBox="1"/>
          <p:nvPr/>
        </p:nvSpPr>
        <p:spPr>
          <a:xfrm>
            <a:off x="4183639" y="136525"/>
            <a:ext cx="399981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cs typeface="Arial" panose="020B0604020202020204" pitchFamily="34" charset="0"/>
              </a:rPr>
              <a:t>Family activity at home:</a:t>
            </a:r>
            <a:endParaRPr lang="en-GB" sz="3200" dirty="0">
              <a:latin typeface="Arial Narrow" panose="020B0606020202030204" pitchFamily="34" charset="0"/>
            </a:endParaRPr>
          </a:p>
          <a:p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4586FF9-7736-C747-4922-7512867F6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</p:spTree>
    <p:extLst>
      <p:ext uri="{BB962C8B-B14F-4D97-AF65-F5344CB8AC3E}">
        <p14:creationId xmlns:p14="http://schemas.microsoft.com/office/powerpoint/2010/main" val="15575072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BF44C63-D568-417F-B14C-859C6A14F3A7}"/>
              </a:ext>
            </a:extLst>
          </p:cNvPr>
          <p:cNvSpPr/>
          <p:nvPr/>
        </p:nvSpPr>
        <p:spPr>
          <a:xfrm>
            <a:off x="1519136" y="2372749"/>
            <a:ext cx="9153727" cy="21125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b="1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Feedback/closing summary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9002DD3-F8F6-7E65-DE57-6475B019F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</p:spTree>
    <p:extLst>
      <p:ext uri="{BB962C8B-B14F-4D97-AF65-F5344CB8AC3E}">
        <p14:creationId xmlns:p14="http://schemas.microsoft.com/office/powerpoint/2010/main" val="754992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656</Words>
  <Application>Microsoft Office PowerPoint</Application>
  <PresentationFormat>Widescreen</PresentationFormat>
  <Paragraphs>139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Arial Narrow</vt:lpstr>
      <vt:lpstr>Calibri</vt:lpstr>
      <vt:lpstr>Calibri Light</vt:lpstr>
      <vt:lpstr>Frutiger LT 55 Roman</vt:lpstr>
      <vt:lpstr>Office Theme</vt:lpstr>
      <vt:lpstr>2_Office Theme</vt:lpstr>
      <vt:lpstr>PowerPoint Presentation</vt:lpstr>
      <vt:lpstr>          </vt:lpstr>
      <vt:lpstr>Session 21: How do children develop self-confidence?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User1</dc:creator>
  <cp:lastModifiedBy>Peter Fitzpatrick</cp:lastModifiedBy>
  <cp:revision>46</cp:revision>
  <cp:lastPrinted>2019-04-02T08:39:50Z</cp:lastPrinted>
  <dcterms:created xsi:type="dcterms:W3CDTF">2019-03-26T12:31:19Z</dcterms:created>
  <dcterms:modified xsi:type="dcterms:W3CDTF">2024-08-06T15:20:12Z</dcterms:modified>
</cp:coreProperties>
</file>