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g"/>
  <Override PartName="/ppt/media/image4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EAD1D-DFC1-44C6-A886-63B2919EFFCE}" type="datetimeFigureOut">
              <a:rPr lang="en-GB" smtClean="0"/>
              <a:t>07/08/2024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05F94-FCE3-485A-A777-8566E1E854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23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932C-986F-409A-A55A-DBE1083EDDF2}" type="datetime1">
              <a:rPr lang="en-US" smtClean="0"/>
              <a:t>8/7/2024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C6869-99DC-403D-99E2-66BA6601BA59}" type="datetime1">
              <a:rPr lang="en-US" smtClean="0"/>
              <a:t>8/7/2024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63168-F50E-4392-87D4-31DBF918DF02}" type="datetime1">
              <a:rPr lang="en-US" smtClean="0"/>
              <a:t>8/7/2024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8D796-8A44-4AF2-9F8C-B706CB4E9E1D}" type="datetime1">
              <a:rPr lang="en-US" smtClean="0"/>
              <a:t>8/7/2024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8FE4F-C419-44DF-9AD2-F410E71AB69E}" type="datetime1">
              <a:rPr lang="en-US" smtClean="0"/>
              <a:t>8/7/2024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1253" y="114934"/>
            <a:ext cx="11130915" cy="10720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58722" y="2367483"/>
            <a:ext cx="10068560" cy="2617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231510" y="6474653"/>
            <a:ext cx="1731645" cy="181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5D8D7-9E04-418A-88C8-61DB152CBE96}" type="datetime1">
              <a:rPr lang="en-US" smtClean="0"/>
              <a:t>8/7/2024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izfitzpatrick@playbackice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414" y="5858200"/>
            <a:ext cx="2743139" cy="70883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38"/>
            <a:ext cx="12189460" cy="375285"/>
          </a:xfrm>
          <a:custGeom>
            <a:avLst/>
            <a:gdLst/>
            <a:ahLst/>
            <a:cxnLst/>
            <a:rect l="l" t="t" r="r" b="b"/>
            <a:pathLst>
              <a:path w="12189460" h="375285">
                <a:moveTo>
                  <a:pt x="12188952" y="0"/>
                </a:moveTo>
                <a:lnTo>
                  <a:pt x="0" y="0"/>
                </a:lnTo>
                <a:lnTo>
                  <a:pt x="0" y="374992"/>
                </a:lnTo>
                <a:lnTo>
                  <a:pt x="12188952" y="374992"/>
                </a:lnTo>
                <a:lnTo>
                  <a:pt x="121889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34611" y="18224"/>
            <a:ext cx="383095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1327150" algn="l"/>
              </a:tabLst>
            </a:pP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1800" b="0" spc="-10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1800" b="0" spc="-1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9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1800" b="0" spc="95" dirty="0">
                <a:solidFill>
                  <a:srgbClr val="5BC5F1"/>
                </a:solidFill>
                <a:latin typeface="Calibri Light"/>
                <a:cs typeface="Calibri Light"/>
              </a:rPr>
              <a:t>Y</a:t>
            </a:r>
            <a:r>
              <a:rPr sz="1800" b="0" spc="-105" dirty="0">
                <a:solidFill>
                  <a:srgbClr val="5BC5F1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B</a:t>
            </a:r>
            <a:r>
              <a:rPr sz="1800" b="0" spc="-1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1800" b="0" spc="-1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C</a:t>
            </a:r>
            <a:r>
              <a:rPr sz="1800" b="0" spc="-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50" dirty="0">
                <a:solidFill>
                  <a:srgbClr val="FFFFFF"/>
                </a:solidFill>
                <a:latin typeface="Calibri Light"/>
                <a:cs typeface="Calibri Light"/>
              </a:rPr>
              <a:t>K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	L</a:t>
            </a:r>
            <a:r>
              <a:rPr sz="1800" b="0" spc="-1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1800" b="0" spc="-1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1800" b="0" spc="-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10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1800" b="0" spc="-1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1800" b="0" spc="-1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1800" b="0" spc="-1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1800" b="0" spc="-5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G</a:t>
            </a:r>
            <a:r>
              <a:rPr sz="1800" b="0" spc="65" dirty="0">
                <a:solidFill>
                  <a:srgbClr val="FFFFFF"/>
                </a:solidFill>
                <a:latin typeface="Calibri Light"/>
                <a:cs typeface="Calibri Light"/>
              </a:rPr>
              <a:t>  </a:t>
            </a:r>
            <a:endParaRPr sz="1800" dirty="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817" y="5906109"/>
            <a:ext cx="5011420" cy="4654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350" b="1" dirty="0">
                <a:solidFill>
                  <a:srgbClr val="283583"/>
                </a:solidFill>
                <a:latin typeface="Calibri"/>
                <a:cs typeface="Calibri"/>
              </a:rPr>
              <a:t>Contact:</a:t>
            </a:r>
            <a:r>
              <a:rPr sz="1350" b="1" spc="75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283583"/>
                </a:solidFill>
                <a:latin typeface="Calibri"/>
                <a:cs typeface="Calibri"/>
              </a:rPr>
              <a:t>Liz</a:t>
            </a:r>
            <a:r>
              <a:rPr sz="1350" spc="70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283583"/>
                </a:solidFill>
                <a:latin typeface="Calibri"/>
                <a:cs typeface="Calibri"/>
              </a:rPr>
              <a:t>Fitzpatrick,</a:t>
            </a:r>
            <a:r>
              <a:rPr sz="1350" spc="45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283583"/>
                </a:solidFill>
                <a:latin typeface="Calibri"/>
                <a:cs typeface="Calibri"/>
              </a:rPr>
              <a:t>FRSA,</a:t>
            </a:r>
            <a:r>
              <a:rPr sz="1350" spc="45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283583"/>
                </a:solidFill>
                <a:latin typeface="Calibri"/>
                <a:cs typeface="Calibri"/>
              </a:rPr>
              <a:t>CE,</a:t>
            </a:r>
            <a:r>
              <a:rPr sz="1350" spc="265" dirty="0">
                <a:solidFill>
                  <a:srgbClr val="283583"/>
                </a:solidFill>
                <a:latin typeface="Calibri"/>
                <a:cs typeface="Calibri"/>
              </a:rPr>
              <a:t>  </a:t>
            </a:r>
            <a:r>
              <a:rPr sz="1350" b="1" dirty="0">
                <a:solidFill>
                  <a:srgbClr val="283583"/>
                </a:solidFill>
                <a:latin typeface="Calibri"/>
                <a:cs typeface="Calibri"/>
              </a:rPr>
              <a:t>M:</a:t>
            </a:r>
            <a:r>
              <a:rPr sz="1350" b="1" spc="75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283583"/>
                </a:solidFill>
                <a:latin typeface="Calibri"/>
                <a:cs typeface="Calibri"/>
              </a:rPr>
              <a:t>07515346084</a:t>
            </a:r>
            <a:r>
              <a:rPr sz="1350" spc="455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283583"/>
                </a:solidFill>
                <a:latin typeface="Calibri"/>
                <a:cs typeface="Calibri"/>
              </a:rPr>
              <a:t>T:</a:t>
            </a:r>
            <a:r>
              <a:rPr sz="1350" b="1" spc="45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283583"/>
                </a:solidFill>
                <a:latin typeface="Calibri"/>
                <a:cs typeface="Calibri"/>
              </a:rPr>
              <a:t>01314535514</a:t>
            </a: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b="1" dirty="0">
                <a:solidFill>
                  <a:srgbClr val="283583"/>
                </a:solidFill>
                <a:latin typeface="Calibri"/>
                <a:cs typeface="Calibri"/>
              </a:rPr>
              <a:t>E:</a:t>
            </a:r>
            <a:r>
              <a:rPr sz="1350" b="1" spc="30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283583"/>
                </a:solidFill>
                <a:latin typeface="Calibri"/>
                <a:cs typeface="Calibri"/>
                <a:hlinkClick r:id="rId3"/>
              </a:rPr>
              <a:t>lizfitzpatrick@playbackice.com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77788" y="2066163"/>
            <a:ext cx="2994025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283583"/>
                </a:solidFill>
                <a:latin typeface="Calibri"/>
                <a:cs typeface="Calibri"/>
              </a:rPr>
              <a:t>Families</a:t>
            </a:r>
            <a:r>
              <a:rPr spc="20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83583"/>
                </a:solidFill>
                <a:latin typeface="Calibri"/>
                <a:cs typeface="Calibri"/>
              </a:rPr>
              <a:t>in</a:t>
            </a:r>
            <a:r>
              <a:rPr spc="15" dirty="0">
                <a:solidFill>
                  <a:srgbClr val="283583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283583"/>
                </a:solidFill>
                <a:latin typeface="Calibri"/>
                <a:cs typeface="Calibri"/>
              </a:rPr>
              <a:t>Action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77788" y="2551429"/>
            <a:ext cx="5078730" cy="22567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1600200">
              <a:lnSpc>
                <a:spcPts val="3320"/>
              </a:lnSpc>
              <a:spcBef>
                <a:spcPts val="254"/>
              </a:spcBef>
            </a:pPr>
            <a:r>
              <a:rPr sz="2800" b="1" dirty="0">
                <a:solidFill>
                  <a:srgbClr val="5BC5F1"/>
                </a:solidFill>
                <a:latin typeface="Calibri"/>
                <a:cs typeface="Calibri"/>
              </a:rPr>
              <a:t>A</a:t>
            </a:r>
            <a:r>
              <a:rPr sz="2800" b="1" spc="-120" dirty="0">
                <a:solidFill>
                  <a:srgbClr val="5BC5F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5BC5F1"/>
                </a:solidFill>
                <a:latin typeface="Calibri"/>
                <a:cs typeface="Calibri"/>
              </a:rPr>
              <a:t>Family</a:t>
            </a:r>
            <a:r>
              <a:rPr sz="2800" b="1" spc="-100" dirty="0">
                <a:solidFill>
                  <a:srgbClr val="5BC5F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5BC5F1"/>
                </a:solidFill>
                <a:latin typeface="Calibri"/>
                <a:cs typeface="Calibri"/>
              </a:rPr>
              <a:t>Wellbeing</a:t>
            </a:r>
            <a:r>
              <a:rPr sz="2800" b="1" spc="-95" dirty="0">
                <a:solidFill>
                  <a:srgbClr val="5BC5F1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5BC5F1"/>
                </a:solidFill>
                <a:latin typeface="Calibri"/>
                <a:cs typeface="Calibri"/>
              </a:rPr>
              <a:t>and </a:t>
            </a:r>
            <a:r>
              <a:rPr sz="2800" b="1" dirty="0">
                <a:solidFill>
                  <a:srgbClr val="5BC5F1"/>
                </a:solidFill>
                <a:latin typeface="Calibri"/>
                <a:cs typeface="Calibri"/>
              </a:rPr>
              <a:t>Learning</a:t>
            </a:r>
            <a:r>
              <a:rPr sz="2800" b="1" spc="-45" dirty="0">
                <a:solidFill>
                  <a:srgbClr val="5BC5F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5BC5F1"/>
                </a:solidFill>
                <a:latin typeface="Calibri"/>
                <a:cs typeface="Calibri"/>
              </a:rPr>
              <a:t>Resource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02299"/>
              </a:lnSpc>
              <a:spcBef>
                <a:spcPts val="2110"/>
              </a:spcBef>
            </a:pPr>
            <a:r>
              <a:rPr sz="2350" dirty="0">
                <a:latin typeface="Calibri"/>
                <a:cs typeface="Calibri"/>
              </a:rPr>
              <a:t>Enabling</a:t>
            </a:r>
            <a:r>
              <a:rPr sz="2350" spc="6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families</a:t>
            </a:r>
            <a:r>
              <a:rPr sz="2350" spc="4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to</a:t>
            </a:r>
            <a:r>
              <a:rPr sz="2350" spc="8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become</a:t>
            </a:r>
            <a:r>
              <a:rPr sz="2350" spc="80" dirty="0">
                <a:latin typeface="Calibri"/>
                <a:cs typeface="Calibri"/>
              </a:rPr>
              <a:t> </a:t>
            </a:r>
            <a:r>
              <a:rPr sz="2350" spc="-20" dirty="0">
                <a:latin typeface="Calibri"/>
                <a:cs typeface="Calibri"/>
              </a:rPr>
              <a:t>more </a:t>
            </a:r>
            <a:r>
              <a:rPr sz="2350" dirty="0">
                <a:latin typeface="Calibri"/>
                <a:cs typeface="Calibri"/>
              </a:rPr>
              <a:t>engaged</a:t>
            </a:r>
            <a:r>
              <a:rPr sz="2350" spc="4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in</a:t>
            </a:r>
            <a:r>
              <a:rPr sz="2350" spc="5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their</a:t>
            </a:r>
            <a:r>
              <a:rPr sz="2350" spc="4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children’s</a:t>
            </a:r>
            <a:r>
              <a:rPr sz="2350" spc="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wellbeing</a:t>
            </a:r>
            <a:r>
              <a:rPr sz="2350" spc="45" dirty="0">
                <a:latin typeface="Calibri"/>
                <a:cs typeface="Calibri"/>
              </a:rPr>
              <a:t> </a:t>
            </a:r>
            <a:r>
              <a:rPr sz="2350" spc="-25" dirty="0">
                <a:latin typeface="Calibri"/>
                <a:cs typeface="Calibri"/>
              </a:rPr>
              <a:t>and </a:t>
            </a:r>
            <a:r>
              <a:rPr sz="2350" spc="-10" dirty="0">
                <a:latin typeface="Calibri"/>
                <a:cs typeface="Calibri"/>
              </a:rPr>
              <a:t>learning.</a:t>
            </a:r>
            <a:endParaRPr sz="2350">
              <a:latin typeface="Calibri"/>
              <a:cs typeface="Calibri"/>
            </a:endParaRPr>
          </a:p>
        </p:txBody>
      </p:sp>
      <p:pic>
        <p:nvPicPr>
          <p:cNvPr id="10" name="Picture 9" descr="A poster with a tree and silhouettes of people&#10;&#10;Description automatically generated">
            <a:extLst>
              <a:ext uri="{FF2B5EF4-FFF2-40B4-BE49-F238E27FC236}">
                <a16:creationId xmlns:a16="http://schemas.microsoft.com/office/drawing/2014/main" id="{AF7F2B06-5376-DD07-8C5B-FA322CDE2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02161"/>
            <a:ext cx="3904343" cy="50292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50BF374-AFE0-4A7A-8CAF-0D678F8C87F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4127" y="1216405"/>
            <a:ext cx="10140950" cy="3603625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28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2800" b="1" dirty="0">
                <a:latin typeface="Arial Narrow"/>
                <a:cs typeface="Arial Narrow"/>
              </a:rPr>
              <a:t>How</a:t>
            </a:r>
            <a:r>
              <a:rPr sz="2800" b="1" spc="-10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do</a:t>
            </a:r>
            <a:r>
              <a:rPr sz="2800" b="1" spc="-6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we</a:t>
            </a:r>
            <a:r>
              <a:rPr sz="2800" b="1" spc="-8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currently</a:t>
            </a:r>
            <a:r>
              <a:rPr sz="2800" b="1" spc="-8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support</a:t>
            </a:r>
            <a:r>
              <a:rPr sz="2800" b="1" spc="-6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our</a:t>
            </a:r>
            <a:r>
              <a:rPr sz="2800" b="1" spc="5" dirty="0">
                <a:latin typeface="Arial Narrow"/>
                <a:cs typeface="Arial Narrow"/>
              </a:rPr>
              <a:t> </a:t>
            </a:r>
            <a:r>
              <a:rPr sz="2800" b="1" spc="-10" dirty="0">
                <a:latin typeface="Arial Narrow"/>
                <a:cs typeface="Arial Narrow"/>
              </a:rPr>
              <a:t>children’s</a:t>
            </a:r>
            <a:r>
              <a:rPr sz="2800" b="1" spc="-2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learning</a:t>
            </a:r>
            <a:r>
              <a:rPr sz="2800" b="1" spc="-7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and </a:t>
            </a:r>
            <a:r>
              <a:rPr sz="2800" b="1" spc="-10" dirty="0">
                <a:latin typeface="Arial Narrow"/>
                <a:cs typeface="Arial Narrow"/>
              </a:rPr>
              <a:t>wellbeing?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2813" rIns="0" bIns="0" rtlCol="0">
            <a:spAutoFit/>
          </a:bodyPr>
          <a:lstStyle/>
          <a:p>
            <a:pPr marL="3890645">
              <a:lnSpc>
                <a:spcPct val="100000"/>
              </a:lnSpc>
              <a:spcBef>
                <a:spcPts val="120"/>
              </a:spcBef>
            </a:pPr>
            <a:r>
              <a:rPr dirty="0"/>
              <a:t>Session</a:t>
            </a:r>
            <a:r>
              <a:rPr spc="105" dirty="0"/>
              <a:t> </a:t>
            </a:r>
            <a:r>
              <a:rPr spc="-25" dirty="0"/>
              <a:t>1: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032E0-69E4-C596-324F-6E2F67E0E7C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556" rIns="0" bIns="0" rtlCol="0">
            <a:spAutoFit/>
          </a:bodyPr>
          <a:lstStyle/>
          <a:p>
            <a:pPr marL="498475">
              <a:lnSpc>
                <a:spcPts val="3620"/>
              </a:lnSpc>
              <a:spcBef>
                <a:spcPts val="120"/>
              </a:spcBef>
            </a:pPr>
            <a:r>
              <a:rPr dirty="0"/>
              <a:t>Session</a:t>
            </a:r>
            <a:r>
              <a:rPr spc="40" dirty="0"/>
              <a:t> </a:t>
            </a:r>
            <a:r>
              <a:rPr dirty="0"/>
              <a:t>1:</a:t>
            </a:r>
            <a:r>
              <a:rPr spc="35" dirty="0"/>
              <a:t> </a:t>
            </a:r>
            <a:r>
              <a:rPr dirty="0"/>
              <a:t>How</a:t>
            </a:r>
            <a:r>
              <a:rPr spc="25" dirty="0"/>
              <a:t> </a:t>
            </a:r>
            <a:r>
              <a:rPr dirty="0"/>
              <a:t>do</a:t>
            </a:r>
            <a:r>
              <a:rPr spc="90" dirty="0"/>
              <a:t> </a:t>
            </a:r>
            <a:r>
              <a:rPr dirty="0"/>
              <a:t>we</a:t>
            </a:r>
            <a:r>
              <a:rPr spc="25" dirty="0"/>
              <a:t> </a:t>
            </a:r>
            <a:r>
              <a:rPr dirty="0"/>
              <a:t>currently</a:t>
            </a:r>
            <a:r>
              <a:rPr spc="95" dirty="0"/>
              <a:t> </a:t>
            </a:r>
            <a:r>
              <a:rPr dirty="0"/>
              <a:t>support</a:t>
            </a:r>
            <a:r>
              <a:rPr spc="30" dirty="0"/>
              <a:t> </a:t>
            </a:r>
            <a:r>
              <a:rPr dirty="0"/>
              <a:t>our</a:t>
            </a:r>
            <a:r>
              <a:rPr spc="35" dirty="0"/>
              <a:t> </a:t>
            </a:r>
            <a:r>
              <a:rPr dirty="0"/>
              <a:t>children’s</a:t>
            </a:r>
            <a:r>
              <a:rPr spc="100" dirty="0"/>
              <a:t> </a:t>
            </a:r>
            <a:r>
              <a:rPr spc="-10" dirty="0"/>
              <a:t>learning</a:t>
            </a:r>
          </a:p>
          <a:p>
            <a:pPr marL="498475">
              <a:lnSpc>
                <a:spcPts val="3620"/>
              </a:lnSpc>
            </a:pPr>
            <a:r>
              <a:rPr dirty="0"/>
              <a:t>and</a:t>
            </a:r>
            <a:r>
              <a:rPr spc="75" dirty="0"/>
              <a:t> </a:t>
            </a:r>
            <a:r>
              <a:rPr dirty="0"/>
              <a:t>well-</a:t>
            </a:r>
            <a:r>
              <a:rPr spc="-10" dirty="0"/>
              <a:t>being?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3310" y="1770379"/>
            <a:ext cx="10122535" cy="3677285"/>
          </a:xfrm>
          <a:prstGeom prst="rect">
            <a:avLst/>
          </a:prstGeom>
          <a:solidFill>
            <a:srgbClr val="E1EFD9"/>
          </a:solidFill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9215">
              <a:lnSpc>
                <a:spcPts val="3250"/>
              </a:lnSpc>
            </a:pPr>
            <a:r>
              <a:rPr sz="2800" b="1" dirty="0">
                <a:latin typeface="Arial Narrow"/>
                <a:cs typeface="Arial Narrow"/>
              </a:rPr>
              <a:t>Aims</a:t>
            </a:r>
            <a:r>
              <a:rPr sz="2800" b="1" spc="-20" dirty="0">
                <a:latin typeface="Arial Narrow"/>
                <a:cs typeface="Arial Narrow"/>
              </a:rPr>
              <a:t> </a:t>
            </a:r>
            <a:r>
              <a:rPr sz="2800" b="1" spc="-25" dirty="0">
                <a:latin typeface="Arial Narrow"/>
                <a:cs typeface="Arial Narrow"/>
              </a:rPr>
              <a:t>to: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2800">
              <a:latin typeface="Arial Narrow"/>
              <a:cs typeface="Arial Narrow"/>
            </a:endParaRPr>
          </a:p>
          <a:p>
            <a:pPr marL="69215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Arial Narrow"/>
                <a:cs typeface="Arial Narrow"/>
              </a:rPr>
              <a:t>Assess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current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levels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confidence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supporting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children’s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learning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and</a:t>
            </a:r>
            <a:endParaRPr sz="2800">
              <a:latin typeface="Arial Narrow"/>
              <a:cs typeface="Arial Narrow"/>
            </a:endParaRPr>
          </a:p>
          <a:p>
            <a:pPr marL="69215">
              <a:lnSpc>
                <a:spcPct val="100000"/>
              </a:lnSpc>
              <a:spcBef>
                <a:spcPts val="244"/>
              </a:spcBef>
            </a:pPr>
            <a:r>
              <a:rPr sz="2800" spc="-10" dirty="0">
                <a:latin typeface="Arial Narrow"/>
                <a:cs typeface="Arial Narrow"/>
              </a:rPr>
              <a:t>wellbeing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2800">
              <a:latin typeface="Arial Narrow"/>
              <a:cs typeface="Arial Narrow"/>
            </a:endParaRPr>
          </a:p>
          <a:p>
            <a:pPr marL="69215" marR="452120">
              <a:lnSpc>
                <a:spcPct val="107300"/>
              </a:lnSpc>
            </a:pPr>
            <a:r>
              <a:rPr sz="2800" dirty="0">
                <a:latin typeface="Arial Narrow"/>
                <a:cs typeface="Arial Narrow"/>
              </a:rPr>
              <a:t>Explore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importance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social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emotional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wellbeing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within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Health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Wellbeing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curriculum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wider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learning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F5531-6C6D-6865-91FB-A517DF0F6EB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0975" y="923797"/>
            <a:ext cx="10287000" cy="3658870"/>
          </a:xfrm>
          <a:custGeom>
            <a:avLst/>
            <a:gdLst/>
            <a:ahLst/>
            <a:cxnLst/>
            <a:rect l="l" t="t" r="r" b="b"/>
            <a:pathLst>
              <a:path w="10287000" h="3658870">
                <a:moveTo>
                  <a:pt x="10287000" y="0"/>
                </a:moveTo>
                <a:lnTo>
                  <a:pt x="0" y="0"/>
                </a:lnTo>
                <a:lnTo>
                  <a:pt x="0" y="3658489"/>
                </a:lnTo>
                <a:lnTo>
                  <a:pt x="10287000" y="3658489"/>
                </a:lnTo>
                <a:lnTo>
                  <a:pt x="10287000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655" y="1431734"/>
            <a:ext cx="9784080" cy="259715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2800" dirty="0">
                <a:latin typeface="Arial Narrow"/>
                <a:cs typeface="Arial Narrow"/>
              </a:rPr>
              <a:t>Involvement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families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supporting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crucial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 ensure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best </a:t>
            </a:r>
            <a:r>
              <a:rPr sz="2800" dirty="0">
                <a:latin typeface="Arial Narrow"/>
                <a:cs typeface="Arial Narrow"/>
              </a:rPr>
              <a:t>outcomes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all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children.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impact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do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parents/carers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think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they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have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on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children’s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learning?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levels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involvement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can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parents/carers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have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within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school?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615180">
              <a:lnSpc>
                <a:spcPct val="100000"/>
              </a:lnSpc>
              <a:spcBef>
                <a:spcPts val="120"/>
              </a:spcBef>
            </a:pPr>
            <a:r>
              <a:rPr spc="-10" dirty="0">
                <a:latin typeface="Calibri"/>
                <a:cs typeface="Calibri"/>
              </a:rPr>
              <a:t>Introduction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0975" y="960297"/>
            <a:ext cx="10269220" cy="4829810"/>
          </a:xfrm>
          <a:custGeom>
            <a:avLst/>
            <a:gdLst/>
            <a:ahLst/>
            <a:cxnLst/>
            <a:rect l="l" t="t" r="r" b="b"/>
            <a:pathLst>
              <a:path w="10269220" h="4829810">
                <a:moveTo>
                  <a:pt x="10268712" y="0"/>
                </a:moveTo>
                <a:lnTo>
                  <a:pt x="0" y="0"/>
                </a:lnTo>
                <a:lnTo>
                  <a:pt x="0" y="4829302"/>
                </a:lnTo>
                <a:lnTo>
                  <a:pt x="10268712" y="4829302"/>
                </a:lnTo>
                <a:lnTo>
                  <a:pt x="1026871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033" y="984631"/>
            <a:ext cx="9772650" cy="454787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0"/>
              </a:spcBef>
            </a:pPr>
            <a:r>
              <a:rPr sz="2800" dirty="0">
                <a:latin typeface="Arial Narrow"/>
                <a:cs typeface="Arial Narrow"/>
              </a:rPr>
              <a:t>Parental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engagement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best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lever we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have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improvement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and </a:t>
            </a:r>
            <a:r>
              <a:rPr sz="2800" dirty="0">
                <a:latin typeface="Arial Narrow"/>
                <a:cs typeface="Arial Narrow"/>
              </a:rPr>
              <a:t>closing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attainment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gap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845"/>
              </a:spcBef>
            </a:pPr>
            <a:r>
              <a:rPr sz="2800" dirty="0">
                <a:latin typeface="Arial Narrow"/>
                <a:cs typeface="Arial Narrow"/>
              </a:rPr>
              <a:t>When </a:t>
            </a:r>
            <a:r>
              <a:rPr sz="2800" spc="-10" dirty="0">
                <a:latin typeface="Arial Narrow"/>
                <a:cs typeface="Arial Narrow"/>
              </a:rPr>
              <a:t>parents/carers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schools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work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together,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</a:t>
            </a:r>
            <a:r>
              <a:rPr sz="2800" spc="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do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better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910"/>
              </a:spcBef>
            </a:pPr>
            <a:r>
              <a:rPr sz="2800" dirty="0">
                <a:latin typeface="Arial Narrow"/>
                <a:cs typeface="Arial Narrow"/>
              </a:rPr>
              <a:t>Research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suggests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that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up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80%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difference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children’s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school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800" dirty="0">
                <a:latin typeface="Arial Narrow"/>
                <a:cs typeface="Arial Narrow"/>
              </a:rPr>
              <a:t>performance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depends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on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home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community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environment</a:t>
            </a:r>
            <a:endParaRPr sz="2800">
              <a:latin typeface="Arial Narrow"/>
              <a:cs typeface="Arial Narrow"/>
            </a:endParaRPr>
          </a:p>
          <a:p>
            <a:pPr marL="12700" marR="168910">
              <a:lnSpc>
                <a:spcPct val="100899"/>
              </a:lnSpc>
              <a:spcBef>
                <a:spcPts val="2815"/>
              </a:spcBef>
            </a:pP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all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children,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quality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home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learning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environment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more </a:t>
            </a:r>
            <a:r>
              <a:rPr sz="2800" dirty="0">
                <a:latin typeface="Arial Narrow"/>
                <a:cs typeface="Arial Narrow"/>
              </a:rPr>
              <a:t>important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intellectual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1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social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development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than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parental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occupation, </a:t>
            </a:r>
            <a:r>
              <a:rPr sz="2800" dirty="0">
                <a:latin typeface="Arial Narrow"/>
                <a:cs typeface="Arial Narrow"/>
              </a:rPr>
              <a:t>education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or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income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07203" y="169799"/>
            <a:ext cx="1583055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Factsheet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2E333-D488-A6A9-E258-9C034E7FAC1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488823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Factsheet</a:t>
            </a:r>
          </a:p>
        </p:txBody>
      </p:sp>
      <p:sp>
        <p:nvSpPr>
          <p:cNvPr id="3" name="object 3"/>
          <p:cNvSpPr/>
          <p:nvPr/>
        </p:nvSpPr>
        <p:spPr>
          <a:xfrm>
            <a:off x="960119" y="868857"/>
            <a:ext cx="10177780" cy="5442585"/>
          </a:xfrm>
          <a:custGeom>
            <a:avLst/>
            <a:gdLst/>
            <a:ahLst/>
            <a:cxnLst/>
            <a:rect l="l" t="t" r="r" b="b"/>
            <a:pathLst>
              <a:path w="10177780" h="5442585">
                <a:moveTo>
                  <a:pt x="10177272" y="0"/>
                </a:moveTo>
                <a:lnTo>
                  <a:pt x="0" y="0"/>
                </a:lnTo>
                <a:lnTo>
                  <a:pt x="0" y="5442077"/>
                </a:lnTo>
                <a:lnTo>
                  <a:pt x="10177272" y="5442077"/>
                </a:lnTo>
                <a:lnTo>
                  <a:pt x="1017727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9177" y="1322577"/>
            <a:ext cx="9964420" cy="43008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169545">
              <a:lnSpc>
                <a:spcPct val="99800"/>
              </a:lnSpc>
              <a:spcBef>
                <a:spcPts val="120"/>
              </a:spcBef>
            </a:pPr>
            <a:r>
              <a:rPr sz="2800" dirty="0">
                <a:latin typeface="Arial Narrow"/>
                <a:cs typeface="Arial Narrow"/>
              </a:rPr>
              <a:t>Checking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homework,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attending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meetings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events,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12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discussing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activities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at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home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has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powerful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influence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on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pupils’</a:t>
            </a:r>
            <a:r>
              <a:rPr sz="2800" spc="-12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academic performance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800">
              <a:latin typeface="Arial Narrow"/>
              <a:cs typeface="Arial Narrow"/>
            </a:endParaRPr>
          </a:p>
          <a:p>
            <a:pPr marL="12700" marR="5080">
              <a:lnSpc>
                <a:spcPct val="100899"/>
              </a:lnSpc>
            </a:pPr>
            <a:r>
              <a:rPr sz="2800" dirty="0">
                <a:latin typeface="Arial Narrow"/>
                <a:cs typeface="Arial Narrow"/>
              </a:rPr>
              <a:t>Achievement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not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only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reliant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on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happens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school.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happens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out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school,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equally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important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800">
              <a:latin typeface="Arial Narrow"/>
              <a:cs typeface="Arial Narrow"/>
            </a:endParaRPr>
          </a:p>
          <a:p>
            <a:pPr marL="12700" marR="413384">
              <a:lnSpc>
                <a:spcPct val="100899"/>
              </a:lnSpc>
            </a:pPr>
            <a:r>
              <a:rPr sz="2800" dirty="0">
                <a:latin typeface="Arial Narrow"/>
                <a:cs typeface="Arial Narrow"/>
              </a:rPr>
              <a:t>Actively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involving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parents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life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will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help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promote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spc="-50" dirty="0">
                <a:latin typeface="Arial Narrow"/>
                <a:cs typeface="Arial Narrow"/>
              </a:rPr>
              <a:t>a </a:t>
            </a:r>
            <a:r>
              <a:rPr sz="2800" dirty="0">
                <a:latin typeface="Arial Narrow"/>
                <a:cs typeface="Arial Narrow"/>
              </a:rPr>
              <a:t>learning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community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which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pupils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can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engage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positively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with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staff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peers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B2381-1F14-694C-E3EF-7C26740DB15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497205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Factsheet</a:t>
            </a:r>
          </a:p>
        </p:txBody>
      </p:sp>
      <p:sp>
        <p:nvSpPr>
          <p:cNvPr id="3" name="object 3"/>
          <p:cNvSpPr/>
          <p:nvPr/>
        </p:nvSpPr>
        <p:spPr>
          <a:xfrm>
            <a:off x="1014983" y="942111"/>
            <a:ext cx="10159365" cy="5259070"/>
          </a:xfrm>
          <a:custGeom>
            <a:avLst/>
            <a:gdLst/>
            <a:ahLst/>
            <a:cxnLst/>
            <a:rect l="l" t="t" r="r" b="b"/>
            <a:pathLst>
              <a:path w="10159365" h="5259070">
                <a:moveTo>
                  <a:pt x="10158984" y="0"/>
                </a:moveTo>
                <a:lnTo>
                  <a:pt x="0" y="0"/>
                </a:lnTo>
                <a:lnTo>
                  <a:pt x="0" y="5259070"/>
                </a:lnTo>
                <a:lnTo>
                  <a:pt x="10158984" y="5259070"/>
                </a:lnTo>
                <a:lnTo>
                  <a:pt x="10158984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8765" y="1397381"/>
            <a:ext cx="9809480" cy="47218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834390" algn="just">
              <a:lnSpc>
                <a:spcPct val="99800"/>
              </a:lnSpc>
              <a:spcBef>
                <a:spcPts val="120"/>
              </a:spcBef>
            </a:pPr>
            <a:r>
              <a:rPr sz="2800" dirty="0">
                <a:latin typeface="Arial Narrow"/>
                <a:cs typeface="Arial Narrow"/>
              </a:rPr>
              <a:t>Schools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benefit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from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developing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positive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partnerships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with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families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by </a:t>
            </a:r>
            <a:r>
              <a:rPr sz="2800" dirty="0">
                <a:latin typeface="Arial Narrow"/>
                <a:cs typeface="Arial Narrow"/>
              </a:rPr>
              <a:t>involving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them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all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decisions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affecting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children’s</a:t>
            </a:r>
            <a:r>
              <a:rPr sz="2800" spc="-1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education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and </a:t>
            </a:r>
            <a:r>
              <a:rPr sz="2800" spc="-10" dirty="0">
                <a:latin typeface="Arial Narrow"/>
                <a:cs typeface="Arial Narrow"/>
              </a:rPr>
              <a:t>learning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800">
              <a:latin typeface="Arial Narrow"/>
              <a:cs typeface="Arial Narrow"/>
            </a:endParaRPr>
          </a:p>
          <a:p>
            <a:pPr marL="12700" marR="5080">
              <a:lnSpc>
                <a:spcPct val="100899"/>
              </a:lnSpc>
            </a:pPr>
            <a:r>
              <a:rPr sz="2800" dirty="0">
                <a:latin typeface="Arial Narrow"/>
                <a:cs typeface="Arial Narrow"/>
              </a:rPr>
              <a:t>Families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which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develop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positive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relationship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mutual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trust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respect </a:t>
            </a:r>
            <a:r>
              <a:rPr sz="2800" dirty="0">
                <a:latin typeface="Arial Narrow"/>
                <a:cs typeface="Arial Narrow"/>
              </a:rPr>
              <a:t>with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enable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effective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communication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that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supports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both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them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and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teachers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800">
              <a:latin typeface="Arial Narrow"/>
              <a:cs typeface="Arial Narrow"/>
            </a:endParaRPr>
          </a:p>
          <a:p>
            <a:pPr marL="12700" marR="206375">
              <a:lnSpc>
                <a:spcPct val="99800"/>
              </a:lnSpc>
            </a:pPr>
            <a:r>
              <a:rPr sz="2800" dirty="0">
                <a:latin typeface="Arial Narrow"/>
                <a:cs typeface="Arial Narrow"/>
              </a:rPr>
              <a:t>Families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which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share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information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with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can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assist</a:t>
            </a:r>
            <a:r>
              <a:rPr sz="2800" spc="-114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teachers</a:t>
            </a:r>
            <a:r>
              <a:rPr sz="2800" spc="-12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in </a:t>
            </a:r>
            <a:r>
              <a:rPr sz="2800" dirty="0">
                <a:latin typeface="Arial Narrow"/>
                <a:cs typeface="Arial Narrow"/>
              </a:rPr>
              <a:t>adapting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teaching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suit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learning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styles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child/ren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take </a:t>
            </a:r>
            <a:r>
              <a:rPr sz="2800" dirty="0">
                <a:latin typeface="Arial Narrow"/>
                <a:cs typeface="Arial Narrow"/>
              </a:rPr>
              <a:t>account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any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issues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that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may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exist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A5E4B7-3116-4FF2-654B-30A1F3985E1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3583" y="987805"/>
            <a:ext cx="9702165" cy="4033520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3150">
              <a:latin typeface="Times New Roman"/>
              <a:cs typeface="Times New Roman"/>
            </a:endParaRPr>
          </a:p>
          <a:p>
            <a:pPr marL="4445" algn="ctr">
              <a:lnSpc>
                <a:spcPct val="100000"/>
              </a:lnSpc>
              <a:spcBef>
                <a:spcPts val="5"/>
              </a:spcBef>
            </a:pPr>
            <a:r>
              <a:rPr sz="3150" dirty="0">
                <a:latin typeface="Arial Narrow"/>
                <a:cs typeface="Arial Narrow"/>
              </a:rPr>
              <a:t>Review</a:t>
            </a:r>
            <a:r>
              <a:rPr sz="3150" spc="80" dirty="0">
                <a:latin typeface="Arial Narrow"/>
                <a:cs typeface="Arial Narrow"/>
              </a:rPr>
              <a:t> </a:t>
            </a:r>
            <a:r>
              <a:rPr sz="3150" dirty="0">
                <a:latin typeface="Arial Narrow"/>
                <a:cs typeface="Arial Narrow"/>
              </a:rPr>
              <a:t>the</a:t>
            </a:r>
            <a:r>
              <a:rPr sz="3150" spc="90" dirty="0">
                <a:latin typeface="Arial Narrow"/>
                <a:cs typeface="Arial Narrow"/>
              </a:rPr>
              <a:t> </a:t>
            </a:r>
            <a:r>
              <a:rPr sz="3150" dirty="0">
                <a:latin typeface="Arial Narrow"/>
                <a:cs typeface="Arial Narrow"/>
              </a:rPr>
              <a:t>parent</a:t>
            </a:r>
            <a:r>
              <a:rPr sz="3150" spc="20" dirty="0">
                <a:latin typeface="Arial Narrow"/>
                <a:cs typeface="Arial Narrow"/>
              </a:rPr>
              <a:t> </a:t>
            </a:r>
            <a:r>
              <a:rPr sz="3150" dirty="0">
                <a:latin typeface="Arial Narrow"/>
                <a:cs typeface="Arial Narrow"/>
              </a:rPr>
              <a:t>evaluation</a:t>
            </a:r>
            <a:r>
              <a:rPr sz="3150" spc="90" dirty="0">
                <a:latin typeface="Arial Narrow"/>
                <a:cs typeface="Arial Narrow"/>
              </a:rPr>
              <a:t> </a:t>
            </a:r>
            <a:r>
              <a:rPr sz="3150" spc="-10" dirty="0">
                <a:latin typeface="Arial Narrow"/>
                <a:cs typeface="Arial Narrow"/>
              </a:rPr>
              <a:t>questionnaire</a:t>
            </a:r>
            <a:endParaRPr sz="3150">
              <a:latin typeface="Arial Narrow"/>
              <a:cs typeface="Arial Narrow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0D8C1-88F7-783D-70A8-C59307BEE17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1803" y="114934"/>
            <a:ext cx="5164455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Parent</a:t>
            </a:r>
            <a:r>
              <a:rPr spc="120" dirty="0"/>
              <a:t> </a:t>
            </a:r>
            <a:r>
              <a:rPr dirty="0"/>
              <a:t>Evaluation</a:t>
            </a:r>
            <a:r>
              <a:rPr spc="55" dirty="0"/>
              <a:t> </a:t>
            </a:r>
            <a:r>
              <a:rPr spc="-10" dirty="0"/>
              <a:t>Questionnaire</a:t>
            </a:r>
          </a:p>
        </p:txBody>
      </p:sp>
      <p:sp>
        <p:nvSpPr>
          <p:cNvPr id="3" name="object 3"/>
          <p:cNvSpPr/>
          <p:nvPr/>
        </p:nvSpPr>
        <p:spPr>
          <a:xfrm>
            <a:off x="1216152" y="786574"/>
            <a:ext cx="9756775" cy="5570220"/>
          </a:xfrm>
          <a:custGeom>
            <a:avLst/>
            <a:gdLst/>
            <a:ahLst/>
            <a:cxnLst/>
            <a:rect l="l" t="t" r="r" b="b"/>
            <a:pathLst>
              <a:path w="9756775" h="5570220">
                <a:moveTo>
                  <a:pt x="9756648" y="0"/>
                </a:moveTo>
                <a:lnTo>
                  <a:pt x="0" y="0"/>
                </a:lnTo>
                <a:lnTo>
                  <a:pt x="0" y="5570093"/>
                </a:lnTo>
                <a:lnTo>
                  <a:pt x="9756648" y="5570093"/>
                </a:lnTo>
                <a:lnTo>
                  <a:pt x="9756648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94638" y="669292"/>
            <a:ext cx="9525635" cy="5422265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sz="2350" b="1" dirty="0">
                <a:latin typeface="Arial Narrow"/>
                <a:cs typeface="Arial Narrow"/>
              </a:rPr>
              <a:t>Questions:</a:t>
            </a:r>
            <a:r>
              <a:rPr sz="2350" b="1" spc="-30" dirty="0">
                <a:latin typeface="Arial Narrow"/>
                <a:cs typeface="Arial Narrow"/>
              </a:rPr>
              <a:t> </a:t>
            </a:r>
            <a:r>
              <a:rPr sz="2350" b="1" dirty="0">
                <a:latin typeface="Arial Narrow"/>
                <a:cs typeface="Arial Narrow"/>
              </a:rPr>
              <a:t>Are</a:t>
            </a:r>
            <a:r>
              <a:rPr sz="2350" b="1" spc="150" dirty="0">
                <a:latin typeface="Arial Narrow"/>
                <a:cs typeface="Arial Narrow"/>
              </a:rPr>
              <a:t> </a:t>
            </a:r>
            <a:r>
              <a:rPr sz="2350" b="1" dirty="0">
                <a:latin typeface="Arial Narrow"/>
                <a:cs typeface="Arial Narrow"/>
              </a:rPr>
              <a:t>you</a:t>
            </a:r>
            <a:r>
              <a:rPr sz="2350" b="1" spc="100" dirty="0">
                <a:latin typeface="Arial Narrow"/>
                <a:cs typeface="Arial Narrow"/>
              </a:rPr>
              <a:t> </a:t>
            </a:r>
            <a:r>
              <a:rPr sz="2350" b="1" spc="-10" dirty="0">
                <a:latin typeface="Arial Narrow"/>
                <a:cs typeface="Arial Narrow"/>
              </a:rPr>
              <a:t>confident….</a:t>
            </a:r>
            <a:endParaRPr sz="235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giving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praise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encouragement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your</a:t>
            </a:r>
            <a:r>
              <a:rPr sz="2800" spc="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child?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Listening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talking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your</a:t>
            </a:r>
            <a:r>
              <a:rPr sz="2800" spc="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child?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your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child’s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learning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at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home?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supporting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your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positively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manage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emotions?</a:t>
            </a:r>
            <a:endParaRPr sz="2800">
              <a:latin typeface="Arial Narrow"/>
              <a:cs typeface="Arial Narrow"/>
            </a:endParaRPr>
          </a:p>
          <a:p>
            <a:pPr marL="12700" marR="5080">
              <a:lnSpc>
                <a:spcPts val="6780"/>
              </a:lnSpc>
              <a:spcBef>
                <a:spcPts val="520"/>
              </a:spcBef>
            </a:pPr>
            <a:r>
              <a:rPr sz="2800" dirty="0">
                <a:latin typeface="Arial Narrow"/>
                <a:cs typeface="Arial Narrow"/>
              </a:rPr>
              <a:t>Spending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quality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time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with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your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each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day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doing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something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together? </a:t>
            </a:r>
            <a:r>
              <a:rPr sz="2800" dirty="0">
                <a:latin typeface="Arial Narrow"/>
                <a:cs typeface="Arial Narrow"/>
              </a:rPr>
              <a:t>Encouraging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your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become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independent?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F79BE9-5F13-BDE9-BCA5-57E2FA8A3E6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1519" y="1646288"/>
            <a:ext cx="10250805" cy="4399915"/>
          </a:xfrm>
          <a:custGeom>
            <a:avLst/>
            <a:gdLst/>
            <a:ahLst/>
            <a:cxnLst/>
            <a:rect l="l" t="t" r="r" b="b"/>
            <a:pathLst>
              <a:path w="10250805" h="4399915">
                <a:moveTo>
                  <a:pt x="10250424" y="0"/>
                </a:moveTo>
                <a:lnTo>
                  <a:pt x="0" y="0"/>
                </a:lnTo>
                <a:lnTo>
                  <a:pt x="0" y="4399407"/>
                </a:lnTo>
                <a:lnTo>
                  <a:pt x="10250424" y="4399407"/>
                </a:lnTo>
                <a:lnTo>
                  <a:pt x="10250424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7110" y="1671065"/>
            <a:ext cx="8089900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501640" algn="l"/>
              </a:tabLst>
            </a:pPr>
            <a:r>
              <a:rPr sz="2800" dirty="0">
                <a:latin typeface="Arial Narrow"/>
                <a:cs typeface="Arial Narrow"/>
              </a:rPr>
              <a:t>Physical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</a:t>
            </a:r>
            <a:r>
              <a:rPr sz="2800" dirty="0">
                <a:latin typeface="Arial Narrow"/>
                <a:cs typeface="Arial Narrow"/>
              </a:rPr>
              <a:t>	Economic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9810" y="2953130"/>
            <a:ext cx="2106295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Social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09105" y="2953130"/>
            <a:ext cx="3265804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Development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activity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9810" y="4235767"/>
            <a:ext cx="260858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Emotional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09105" y="4235767"/>
            <a:ext cx="309054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Psychological</a:t>
            </a:r>
            <a:r>
              <a:rPr sz="2800" spc="-114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9810" y="5517527"/>
            <a:ext cx="2025014" cy="4546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Life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satisfaction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19405">
              <a:lnSpc>
                <a:spcPct val="100000"/>
              </a:lnSpc>
              <a:spcBef>
                <a:spcPts val="120"/>
              </a:spcBef>
            </a:pPr>
            <a:r>
              <a:rPr b="0" dirty="0">
                <a:latin typeface="Arial Narrow"/>
                <a:cs typeface="Arial Narrow"/>
              </a:rPr>
              <a:t>The</a:t>
            </a:r>
            <a:r>
              <a:rPr b="0" spc="45" dirty="0">
                <a:latin typeface="Arial Narrow"/>
                <a:cs typeface="Arial Narrow"/>
              </a:rPr>
              <a:t> </a:t>
            </a:r>
            <a:r>
              <a:rPr dirty="0"/>
              <a:t>definition</a:t>
            </a:r>
            <a:r>
              <a:rPr spc="114" dirty="0"/>
              <a:t> </a:t>
            </a:r>
            <a:r>
              <a:rPr dirty="0"/>
              <a:t>of</a:t>
            </a:r>
            <a:r>
              <a:rPr spc="45" dirty="0"/>
              <a:t> </a:t>
            </a:r>
            <a:r>
              <a:rPr dirty="0"/>
              <a:t>wellbeing</a:t>
            </a:r>
            <a:r>
              <a:rPr spc="60" dirty="0"/>
              <a:t> </a:t>
            </a:r>
            <a:r>
              <a:rPr b="0" dirty="0">
                <a:latin typeface="Arial Narrow"/>
                <a:cs typeface="Arial Narrow"/>
              </a:rPr>
              <a:t>is</a:t>
            </a:r>
            <a:r>
              <a:rPr b="0" spc="5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broader</a:t>
            </a:r>
            <a:r>
              <a:rPr b="0" spc="5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than</a:t>
            </a:r>
            <a:r>
              <a:rPr b="0" spc="4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child</a:t>
            </a:r>
            <a:r>
              <a:rPr b="0" spc="12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protection</a:t>
            </a:r>
            <a:r>
              <a:rPr b="0" spc="45" dirty="0">
                <a:latin typeface="Arial Narrow"/>
                <a:cs typeface="Arial Narrow"/>
              </a:rPr>
              <a:t> </a:t>
            </a:r>
            <a:r>
              <a:rPr b="0" spc="-25" dirty="0">
                <a:latin typeface="Arial Narrow"/>
                <a:cs typeface="Arial Narrow"/>
              </a:rPr>
              <a:t>and</a:t>
            </a:r>
          </a:p>
          <a:p>
            <a:pPr marL="319405">
              <a:lnSpc>
                <a:spcPct val="100000"/>
              </a:lnSpc>
              <a:spcBef>
                <a:spcPts val="114"/>
              </a:spcBef>
            </a:pPr>
            <a:r>
              <a:rPr b="0" dirty="0">
                <a:latin typeface="Arial Narrow"/>
                <a:cs typeface="Arial Narrow"/>
              </a:rPr>
              <a:t>how</a:t>
            </a:r>
            <a:r>
              <a:rPr b="0" spc="5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we</a:t>
            </a:r>
            <a:r>
              <a:rPr b="0" spc="11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tend</a:t>
            </a:r>
            <a:r>
              <a:rPr b="0" spc="5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to</a:t>
            </a:r>
            <a:r>
              <a:rPr b="0" spc="4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think</a:t>
            </a:r>
            <a:r>
              <a:rPr b="0" spc="5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about</a:t>
            </a:r>
            <a:r>
              <a:rPr b="0" spc="5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welfare.</a:t>
            </a:r>
            <a:r>
              <a:rPr b="0" spc="45" dirty="0">
                <a:latin typeface="Arial Narrow"/>
                <a:cs typeface="Arial Narrow"/>
              </a:rPr>
              <a:t> </a:t>
            </a:r>
            <a:r>
              <a:rPr dirty="0"/>
              <a:t>Aspects</a:t>
            </a:r>
            <a:r>
              <a:rPr spc="55" dirty="0"/>
              <a:t> </a:t>
            </a:r>
            <a:r>
              <a:rPr dirty="0"/>
              <a:t>of</a:t>
            </a:r>
            <a:r>
              <a:rPr spc="55" dirty="0"/>
              <a:t> </a:t>
            </a:r>
            <a:r>
              <a:rPr dirty="0"/>
              <a:t>wellbeing</a:t>
            </a:r>
            <a:r>
              <a:rPr spc="50" dirty="0"/>
              <a:t> </a:t>
            </a:r>
            <a:r>
              <a:rPr dirty="0"/>
              <a:t>can</a:t>
            </a:r>
            <a:r>
              <a:rPr spc="55" dirty="0"/>
              <a:t> </a:t>
            </a:r>
            <a:r>
              <a:rPr spc="-10" dirty="0"/>
              <a:t>include: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74FA28F-5238-765D-5A22-FEEDACE4C67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9" y="942111"/>
            <a:ext cx="10076815" cy="5277485"/>
          </a:xfrm>
          <a:custGeom>
            <a:avLst/>
            <a:gdLst/>
            <a:ahLst/>
            <a:cxnLst/>
            <a:rect l="l" t="t" r="r" b="b"/>
            <a:pathLst>
              <a:path w="10076815" h="5277485">
                <a:moveTo>
                  <a:pt x="10076688" y="0"/>
                </a:moveTo>
                <a:lnTo>
                  <a:pt x="0" y="0"/>
                </a:lnTo>
                <a:lnTo>
                  <a:pt x="0" y="5277358"/>
                </a:lnTo>
                <a:lnTo>
                  <a:pt x="10076688" y="5277358"/>
                </a:lnTo>
                <a:lnTo>
                  <a:pt x="10076688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71905" y="929868"/>
            <a:ext cx="9613900" cy="4888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2384">
              <a:lnSpc>
                <a:spcPct val="107300"/>
              </a:lnSpc>
              <a:spcBef>
                <a:spcPts val="95"/>
              </a:spcBef>
            </a:pPr>
            <a:r>
              <a:rPr sz="2800" b="1" dirty="0">
                <a:latin typeface="Arial Narrow"/>
                <a:cs typeface="Arial Narrow"/>
              </a:rPr>
              <a:t>Feelings</a:t>
            </a:r>
            <a:r>
              <a:rPr sz="2800" b="1" spc="-3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of</a:t>
            </a:r>
            <a:r>
              <a:rPr sz="2800" b="1" spc="-2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wellbeing</a:t>
            </a:r>
            <a:r>
              <a:rPr sz="2800" b="1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are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fundamental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overall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health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any </a:t>
            </a:r>
            <a:r>
              <a:rPr sz="2800" dirty="0">
                <a:latin typeface="Arial Narrow"/>
                <a:cs typeface="Arial Narrow"/>
              </a:rPr>
              <a:t>individual,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enabling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them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successfully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overcome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difficulties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achieve </a:t>
            </a: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they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want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out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life.</a:t>
            </a:r>
            <a:endParaRPr sz="2800">
              <a:latin typeface="Arial Narrow"/>
              <a:cs typeface="Arial Narrow"/>
            </a:endParaRPr>
          </a:p>
          <a:p>
            <a:pPr marL="12700" marR="5080">
              <a:lnSpc>
                <a:spcPct val="107300"/>
              </a:lnSpc>
              <a:spcBef>
                <a:spcPts val="3175"/>
              </a:spcBef>
            </a:pPr>
            <a:r>
              <a:rPr sz="2800" b="1" dirty="0">
                <a:latin typeface="Arial Narrow"/>
                <a:cs typeface="Arial Narrow"/>
              </a:rPr>
              <a:t>Past</a:t>
            </a:r>
            <a:r>
              <a:rPr sz="2800" b="1" spc="-9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experiences,</a:t>
            </a:r>
            <a:r>
              <a:rPr sz="2800" b="1" spc="-3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attitudes</a:t>
            </a:r>
            <a:r>
              <a:rPr sz="2800" b="1" spc="-9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and</a:t>
            </a:r>
            <a:r>
              <a:rPr sz="2800" b="1" spc="-1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outlook</a:t>
            </a:r>
            <a:r>
              <a:rPr sz="2800" b="1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can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all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impact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wellbeing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can </a:t>
            </a:r>
            <a:r>
              <a:rPr sz="2800" dirty="0">
                <a:latin typeface="Arial Narrow"/>
                <a:cs typeface="Arial Narrow"/>
              </a:rPr>
              <a:t>physical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or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emotional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trauma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following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specific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incidents.</a:t>
            </a:r>
            <a:endParaRPr sz="2800">
              <a:latin typeface="Arial Narrow"/>
              <a:cs typeface="Arial Narrow"/>
            </a:endParaRPr>
          </a:p>
          <a:p>
            <a:pPr marL="12700" marR="328930">
              <a:lnSpc>
                <a:spcPct val="107300"/>
              </a:lnSpc>
              <a:spcBef>
                <a:spcPts val="3100"/>
              </a:spcBef>
            </a:pPr>
            <a:r>
              <a:rPr sz="2800" b="1" dirty="0">
                <a:latin typeface="Arial Narrow"/>
                <a:cs typeface="Arial Narrow"/>
              </a:rPr>
              <a:t>Each</a:t>
            </a:r>
            <a:r>
              <a:rPr sz="2800" b="1" spc="-7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child</a:t>
            </a:r>
            <a:r>
              <a:rPr sz="2800" b="1" spc="-7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is</a:t>
            </a:r>
            <a:r>
              <a:rPr sz="2800" b="1" spc="-2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unique</a:t>
            </a:r>
            <a:r>
              <a:rPr sz="2800" b="1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there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no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set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level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wellbeing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that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children </a:t>
            </a:r>
            <a:r>
              <a:rPr sz="2800" dirty="0">
                <a:latin typeface="Arial Narrow"/>
                <a:cs typeface="Arial Narrow"/>
              </a:rPr>
              <a:t>should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achieve.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b="1" dirty="0">
                <a:latin typeface="Arial Narrow"/>
                <a:cs typeface="Arial Narrow"/>
              </a:rPr>
              <a:t>Each</a:t>
            </a:r>
            <a:r>
              <a:rPr sz="2800" b="1" spc="-6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child</a:t>
            </a:r>
            <a:r>
              <a:rPr sz="2800" b="1" spc="-6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should</a:t>
            </a:r>
            <a:r>
              <a:rPr sz="2800" b="1" spc="-5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be</a:t>
            </a:r>
            <a:r>
              <a:rPr sz="2800" b="1" spc="-7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helped</a:t>
            </a:r>
            <a:r>
              <a:rPr sz="2800" b="1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reach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 full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potential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as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individual.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49265" y="169799"/>
            <a:ext cx="1655445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Summary: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C05AB-796C-30FF-FA1D-051E84EF563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795705"/>
            <a:ext cx="10396855" cy="5488305"/>
          </a:xfrm>
          <a:custGeom>
            <a:avLst/>
            <a:gdLst/>
            <a:ahLst/>
            <a:cxnLst/>
            <a:rect l="l" t="t" r="r" b="b"/>
            <a:pathLst>
              <a:path w="10396855" h="5488305">
                <a:moveTo>
                  <a:pt x="10396728" y="0"/>
                </a:moveTo>
                <a:lnTo>
                  <a:pt x="0" y="0"/>
                </a:lnTo>
                <a:lnTo>
                  <a:pt x="0" y="5487797"/>
                </a:lnTo>
                <a:lnTo>
                  <a:pt x="10396728" y="5487797"/>
                </a:lnTo>
                <a:lnTo>
                  <a:pt x="10396728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5791" y="783285"/>
            <a:ext cx="10187305" cy="540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95"/>
              </a:spcBef>
            </a:pP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Children</a:t>
            </a:r>
            <a:r>
              <a:rPr sz="2800" b="1" spc="-6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and</a:t>
            </a:r>
            <a:r>
              <a:rPr sz="2800" b="1" spc="-60" dirty="0">
                <a:latin typeface="Arial Narrow"/>
                <a:cs typeface="Arial Narrow"/>
              </a:rPr>
              <a:t> </a:t>
            </a:r>
            <a:r>
              <a:rPr sz="2800" b="1" spc="-30" dirty="0">
                <a:latin typeface="Arial Narrow"/>
                <a:cs typeface="Arial Narrow"/>
              </a:rPr>
              <a:t>Young</a:t>
            </a:r>
            <a:r>
              <a:rPr sz="2800" b="1" spc="-5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People</a:t>
            </a:r>
            <a:r>
              <a:rPr sz="2800" b="1" spc="-10" dirty="0">
                <a:latin typeface="Arial Narrow"/>
                <a:cs typeface="Arial Narrow"/>
              </a:rPr>
              <a:t> (Scotland)</a:t>
            </a:r>
            <a:r>
              <a:rPr sz="2800" b="1" spc="-13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Act</a:t>
            </a:r>
            <a:r>
              <a:rPr sz="2800" b="1" spc="-6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2014</a:t>
            </a:r>
            <a:r>
              <a:rPr sz="2800" b="1" spc="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key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part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the </a:t>
            </a:r>
            <a:r>
              <a:rPr sz="2800" dirty="0">
                <a:latin typeface="Arial Narrow"/>
                <a:cs typeface="Arial Narrow"/>
              </a:rPr>
              <a:t>Scottish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Government's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strategy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 making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Scotland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best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place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world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 grow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up.</a:t>
            </a:r>
            <a:endParaRPr sz="2800">
              <a:latin typeface="Arial Narrow"/>
              <a:cs typeface="Arial Narrow"/>
            </a:endParaRPr>
          </a:p>
          <a:p>
            <a:pPr marL="12700" marR="208915">
              <a:lnSpc>
                <a:spcPct val="107300"/>
              </a:lnSpc>
              <a:spcBef>
                <a:spcPts val="3175"/>
              </a:spcBef>
            </a:pPr>
            <a:r>
              <a:rPr sz="2800" dirty="0">
                <a:latin typeface="Arial Narrow"/>
                <a:cs typeface="Arial Narrow"/>
              </a:rPr>
              <a:t>By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facilitating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a</a:t>
            </a:r>
            <a:r>
              <a:rPr sz="2800" b="1" spc="-1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shift</a:t>
            </a:r>
            <a:r>
              <a:rPr sz="2800" b="1" spc="-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in public</a:t>
            </a:r>
            <a:r>
              <a:rPr sz="2800" b="1" spc="-8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services</a:t>
            </a:r>
            <a:r>
              <a:rPr sz="2800" b="1" spc="-1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towards</a:t>
            </a:r>
            <a:r>
              <a:rPr sz="2800" b="1" spc="-8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the</a:t>
            </a:r>
            <a:r>
              <a:rPr sz="2800" b="1" spc="-1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early</a:t>
            </a:r>
            <a:r>
              <a:rPr sz="2800" b="1" spc="-8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years</a:t>
            </a:r>
            <a:r>
              <a:rPr sz="2800" b="1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10" dirty="0">
                <a:latin typeface="Arial Narrow"/>
                <a:cs typeface="Arial Narrow"/>
              </a:rPr>
              <a:t> child's </a:t>
            </a:r>
            <a:r>
              <a:rPr sz="2800" dirty="0">
                <a:latin typeface="Arial Narrow"/>
                <a:cs typeface="Arial Narrow"/>
              </a:rPr>
              <a:t>life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towards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early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intervention,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whenever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family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or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young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person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needs </a:t>
            </a:r>
            <a:r>
              <a:rPr sz="2800" dirty="0">
                <a:latin typeface="Arial Narrow"/>
                <a:cs typeface="Arial Narrow"/>
              </a:rPr>
              <a:t>help,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legislation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encourages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preventative</a:t>
            </a:r>
            <a:r>
              <a:rPr sz="2800" spc="-114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measures,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rather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than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crises' responses.</a:t>
            </a:r>
            <a:endParaRPr sz="2800">
              <a:latin typeface="Arial Narrow"/>
              <a:cs typeface="Arial Narrow"/>
            </a:endParaRPr>
          </a:p>
          <a:p>
            <a:pPr marL="12700" marR="72390">
              <a:lnSpc>
                <a:spcPct val="107300"/>
              </a:lnSpc>
              <a:spcBef>
                <a:spcPts val="3100"/>
              </a:spcBef>
            </a:pPr>
            <a:r>
              <a:rPr sz="2800" dirty="0">
                <a:latin typeface="Arial Narrow"/>
                <a:cs typeface="Arial Narrow"/>
              </a:rPr>
              <a:t>This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underpinned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by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Scottish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Government's</a:t>
            </a:r>
            <a:r>
              <a:rPr sz="2800" spc="3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commitment</a:t>
            </a:r>
            <a:r>
              <a:rPr sz="2800" b="1" spc="-9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to</a:t>
            </a:r>
            <a:r>
              <a:rPr sz="2800" b="1" spc="-8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the</a:t>
            </a:r>
            <a:r>
              <a:rPr sz="2800" b="1" spc="-35" dirty="0">
                <a:latin typeface="Arial Narrow"/>
                <a:cs typeface="Arial Narrow"/>
              </a:rPr>
              <a:t> </a:t>
            </a:r>
            <a:r>
              <a:rPr sz="2800" b="1" spc="-10" dirty="0">
                <a:latin typeface="Arial Narrow"/>
                <a:cs typeface="Arial Narrow"/>
              </a:rPr>
              <a:t>United </a:t>
            </a:r>
            <a:r>
              <a:rPr sz="2800" b="1" dirty="0">
                <a:latin typeface="Arial Narrow"/>
                <a:cs typeface="Arial Narrow"/>
              </a:rPr>
              <a:t>Nations</a:t>
            </a:r>
            <a:r>
              <a:rPr sz="2800" b="1" spc="-3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Convention</a:t>
            </a:r>
            <a:r>
              <a:rPr sz="2800" b="1" spc="-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on</a:t>
            </a:r>
            <a:r>
              <a:rPr sz="2800" b="1" spc="-7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the</a:t>
            </a:r>
            <a:r>
              <a:rPr sz="2800" b="1" spc="-2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Rights</a:t>
            </a:r>
            <a:r>
              <a:rPr sz="2800" b="1" spc="-2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of</a:t>
            </a:r>
            <a:r>
              <a:rPr sz="2800" b="1" spc="-1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the</a:t>
            </a:r>
            <a:r>
              <a:rPr sz="2800" b="1" spc="-9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Child</a:t>
            </a:r>
            <a:r>
              <a:rPr sz="2800" b="1" spc="-7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1989</a:t>
            </a:r>
            <a:r>
              <a:rPr sz="2800" b="1" spc="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(UNCRC)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the </a:t>
            </a:r>
            <a:r>
              <a:rPr sz="2800" dirty="0">
                <a:latin typeface="Arial Narrow"/>
                <a:cs typeface="Arial Narrow"/>
              </a:rPr>
              <a:t>national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approach,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Getting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it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right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every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(GIRFEC).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49265" y="146812"/>
            <a:ext cx="1655445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Summary: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1D741-386A-562B-C2A5-33ED11EF688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839" y="951268"/>
            <a:ext cx="10177780" cy="5295900"/>
          </a:xfrm>
          <a:custGeom>
            <a:avLst/>
            <a:gdLst/>
            <a:ahLst/>
            <a:cxnLst/>
            <a:rect l="l" t="t" r="r" b="b"/>
            <a:pathLst>
              <a:path w="10177780" h="5295900">
                <a:moveTo>
                  <a:pt x="10177272" y="0"/>
                </a:moveTo>
                <a:lnTo>
                  <a:pt x="0" y="0"/>
                </a:lnTo>
                <a:lnTo>
                  <a:pt x="0" y="5295646"/>
                </a:lnTo>
                <a:lnTo>
                  <a:pt x="10177272" y="5295646"/>
                </a:lnTo>
                <a:lnTo>
                  <a:pt x="1017727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7729" y="936828"/>
            <a:ext cx="9825990" cy="4669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98170">
              <a:lnSpc>
                <a:spcPct val="107300"/>
              </a:lnSpc>
              <a:spcBef>
                <a:spcPts val="95"/>
              </a:spcBef>
            </a:pPr>
            <a:r>
              <a:rPr sz="2800" dirty="0">
                <a:latin typeface="Arial Narrow"/>
                <a:cs typeface="Arial Narrow"/>
              </a:rPr>
              <a:t>How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do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parents/carers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child’s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health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wellbeing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e.g. </a:t>
            </a:r>
            <a:r>
              <a:rPr sz="2800" dirty="0">
                <a:latin typeface="Arial Narrow"/>
                <a:cs typeface="Arial Narrow"/>
              </a:rPr>
              <a:t>exercise,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healthy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eating,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getting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enough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sleep,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social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activities,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clubs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or </a:t>
            </a:r>
            <a:r>
              <a:rPr sz="2800" dirty="0">
                <a:latin typeface="Arial Narrow"/>
                <a:cs typeface="Arial Narrow"/>
              </a:rPr>
              <a:t>emotional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support?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730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barriers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do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parents/carers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experience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their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child’s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learning?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660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How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can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we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work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together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share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advice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information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on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ways</a:t>
            </a:r>
            <a:r>
              <a:rPr sz="2800" spc="-25" dirty="0">
                <a:latin typeface="Arial Narrow"/>
                <a:cs typeface="Arial Narrow"/>
              </a:rPr>
              <a:t> to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2800" dirty="0">
                <a:latin typeface="Arial Narrow"/>
                <a:cs typeface="Arial Narrow"/>
              </a:rPr>
              <a:t>support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children’s</a:t>
            </a:r>
            <a:r>
              <a:rPr sz="2800" spc="-114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wellbeing?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20545" y="204596"/>
            <a:ext cx="8368665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Issues</a:t>
            </a:r>
            <a:r>
              <a:rPr spc="105" dirty="0"/>
              <a:t> </a:t>
            </a:r>
            <a:r>
              <a:rPr dirty="0"/>
              <a:t>impacting</a:t>
            </a:r>
            <a:r>
              <a:rPr spc="105" dirty="0"/>
              <a:t> </a:t>
            </a:r>
            <a:r>
              <a:rPr dirty="0"/>
              <a:t>on</a:t>
            </a:r>
            <a:r>
              <a:rPr spc="50" dirty="0"/>
              <a:t> </a:t>
            </a:r>
            <a:r>
              <a:rPr dirty="0"/>
              <a:t>children’s</a:t>
            </a:r>
            <a:r>
              <a:rPr spc="45" dirty="0"/>
              <a:t> </a:t>
            </a:r>
            <a:r>
              <a:rPr dirty="0"/>
              <a:t>health</a:t>
            </a:r>
            <a:r>
              <a:rPr spc="50" dirty="0"/>
              <a:t> </a:t>
            </a:r>
            <a:r>
              <a:rPr dirty="0"/>
              <a:t>and</a:t>
            </a:r>
            <a:r>
              <a:rPr spc="45" dirty="0"/>
              <a:t> </a:t>
            </a:r>
            <a:r>
              <a:rPr spc="-10" dirty="0"/>
              <a:t>wellbeing: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60428-5F53-6D38-3B8D-B628EAEA5E2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2688" y="1225550"/>
            <a:ext cx="10323830" cy="4097654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36195" rIns="0" bIns="0" rtlCol="0">
            <a:spAutoFit/>
          </a:bodyPr>
          <a:lstStyle/>
          <a:p>
            <a:pPr marL="89535" marR="1200785">
              <a:lnSpc>
                <a:spcPct val="100899"/>
              </a:lnSpc>
              <a:spcBef>
                <a:spcPts val="285"/>
              </a:spcBef>
            </a:pP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homework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or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learning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supported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at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home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causing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any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difficulties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for </a:t>
            </a:r>
            <a:r>
              <a:rPr sz="2800" spc="-10" dirty="0">
                <a:latin typeface="Arial Narrow"/>
                <a:cs typeface="Arial Narrow"/>
              </a:rPr>
              <a:t>children?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800">
              <a:latin typeface="Arial Narrow"/>
              <a:cs typeface="Arial Narrow"/>
            </a:endParaRPr>
          </a:p>
          <a:p>
            <a:pPr marL="89535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use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mobile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phones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problem?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800">
              <a:latin typeface="Arial Narrow"/>
              <a:cs typeface="Arial Narrow"/>
            </a:endParaRPr>
          </a:p>
          <a:p>
            <a:pPr marL="89535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Can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access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after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activities?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1799589">
              <a:lnSpc>
                <a:spcPct val="100000"/>
              </a:lnSpc>
              <a:spcBef>
                <a:spcPts val="120"/>
              </a:spcBef>
            </a:pPr>
            <a:r>
              <a:rPr dirty="0"/>
              <a:t>Topic(s) for</a:t>
            </a:r>
            <a:r>
              <a:rPr spc="85" dirty="0"/>
              <a:t> </a:t>
            </a:r>
            <a:r>
              <a:rPr dirty="0"/>
              <a:t>discussion</a:t>
            </a:r>
            <a:r>
              <a:rPr spc="10" dirty="0"/>
              <a:t> </a:t>
            </a:r>
            <a:r>
              <a:rPr dirty="0"/>
              <a:t>–</a:t>
            </a:r>
            <a:r>
              <a:rPr spc="35" dirty="0"/>
              <a:t> </a:t>
            </a:r>
            <a:r>
              <a:rPr dirty="0"/>
              <a:t>what</a:t>
            </a:r>
            <a:r>
              <a:rPr spc="10" dirty="0"/>
              <a:t> </a:t>
            </a:r>
            <a:r>
              <a:rPr dirty="0"/>
              <a:t>can</a:t>
            </a:r>
            <a:r>
              <a:rPr spc="20" dirty="0"/>
              <a:t> </a:t>
            </a:r>
            <a:r>
              <a:rPr dirty="0"/>
              <a:t>we</a:t>
            </a:r>
            <a:r>
              <a:rPr spc="85" dirty="0"/>
              <a:t> </a:t>
            </a:r>
            <a:r>
              <a:rPr spc="-10" dirty="0"/>
              <a:t>improve?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F3FDC-C70C-2FF6-F5B9-5EBC3F9FCD0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1316989"/>
            <a:ext cx="9903460" cy="3970020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3175" rIns="0" bIns="0" rtlCol="0">
            <a:spAutoFit/>
          </a:bodyPr>
          <a:lstStyle/>
          <a:p>
            <a:pPr marL="88900" marR="5420360">
              <a:lnSpc>
                <a:spcPts val="6709"/>
              </a:lnSpc>
              <a:spcBef>
                <a:spcPts val="25"/>
              </a:spcBef>
            </a:pPr>
            <a:r>
              <a:rPr sz="2800" dirty="0">
                <a:latin typeface="Arial Narrow"/>
                <a:cs typeface="Arial Narrow"/>
              </a:rPr>
              <a:t>National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Improvement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Framework </a:t>
            </a:r>
            <a:r>
              <a:rPr sz="2800" dirty="0">
                <a:latin typeface="Arial Narrow"/>
                <a:cs typeface="Arial Narrow"/>
              </a:rPr>
              <a:t>HWB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Curriculum</a:t>
            </a:r>
            <a:endParaRPr sz="2800">
              <a:latin typeface="Arial Narrow"/>
              <a:cs typeface="Arial Narrow"/>
            </a:endParaRPr>
          </a:p>
          <a:p>
            <a:pPr marL="88900">
              <a:lnSpc>
                <a:spcPct val="100000"/>
              </a:lnSpc>
              <a:spcBef>
                <a:spcPts val="2630"/>
              </a:spcBef>
            </a:pP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ICE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Pack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Resource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Knowing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Me,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Knowing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You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3778250">
              <a:lnSpc>
                <a:spcPct val="100000"/>
              </a:lnSpc>
              <a:spcBef>
                <a:spcPts val="120"/>
              </a:spcBef>
            </a:pPr>
            <a:r>
              <a:rPr dirty="0"/>
              <a:t>Discussion</a:t>
            </a:r>
            <a:r>
              <a:rPr spc="90" dirty="0"/>
              <a:t> </a:t>
            </a:r>
            <a:r>
              <a:rPr spc="-25" dirty="0"/>
              <a:t>on: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95249-CA40-936B-42D4-C8CC159156D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62"/>
            <a:ext cx="12189460" cy="6859905"/>
          </a:xfrm>
          <a:custGeom>
            <a:avLst/>
            <a:gdLst/>
            <a:ahLst/>
            <a:cxnLst/>
            <a:rect l="l" t="t" r="r" b="b"/>
            <a:pathLst>
              <a:path w="12189460" h="6859905">
                <a:moveTo>
                  <a:pt x="12188952" y="0"/>
                </a:moveTo>
                <a:lnTo>
                  <a:pt x="0" y="0"/>
                </a:lnTo>
                <a:lnTo>
                  <a:pt x="0" y="6859778"/>
                </a:lnTo>
                <a:lnTo>
                  <a:pt x="12188952" y="6859778"/>
                </a:lnTo>
                <a:lnTo>
                  <a:pt x="1218895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4711" y="685939"/>
            <a:ext cx="9389073" cy="547866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6D1F0-743F-1C8D-1280-013DF135EB9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3272" y="905535"/>
            <a:ext cx="10122535" cy="5304790"/>
          </a:xfrm>
          <a:custGeom>
            <a:avLst/>
            <a:gdLst/>
            <a:ahLst/>
            <a:cxnLst/>
            <a:rect l="l" t="t" r="r" b="b"/>
            <a:pathLst>
              <a:path w="10122535" h="5304790">
                <a:moveTo>
                  <a:pt x="10122408" y="0"/>
                </a:moveTo>
                <a:lnTo>
                  <a:pt x="0" y="0"/>
                </a:lnTo>
                <a:lnTo>
                  <a:pt x="0" y="5304790"/>
                </a:lnTo>
                <a:lnTo>
                  <a:pt x="10122408" y="5304790"/>
                </a:lnTo>
                <a:lnTo>
                  <a:pt x="10122408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9802" y="1219834"/>
            <a:ext cx="6226810" cy="4731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Mental,</a:t>
            </a:r>
            <a:r>
              <a:rPr sz="2800" spc="-1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emotional,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social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physical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wellbeing</a:t>
            </a:r>
            <a:endParaRPr sz="2800">
              <a:latin typeface="Arial Narrow"/>
              <a:cs typeface="Arial Narrow"/>
            </a:endParaRPr>
          </a:p>
          <a:p>
            <a:pPr marL="12700" marR="1837689">
              <a:lnSpc>
                <a:spcPts val="6780"/>
              </a:lnSpc>
              <a:spcBef>
                <a:spcPts val="725"/>
              </a:spcBef>
            </a:pPr>
            <a:r>
              <a:rPr sz="2800" dirty="0">
                <a:latin typeface="Arial Narrow"/>
                <a:cs typeface="Arial Narrow"/>
              </a:rPr>
              <a:t>Planning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choices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changes </a:t>
            </a:r>
            <a:r>
              <a:rPr sz="2800" dirty="0">
                <a:latin typeface="Arial Narrow"/>
                <a:cs typeface="Arial Narrow"/>
              </a:rPr>
              <a:t>Physical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education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550"/>
              </a:spcBef>
            </a:pPr>
            <a:r>
              <a:rPr sz="2800" dirty="0">
                <a:latin typeface="Arial Narrow"/>
                <a:cs typeface="Arial Narrow"/>
              </a:rPr>
              <a:t>Food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health</a:t>
            </a:r>
            <a:endParaRPr sz="2800">
              <a:latin typeface="Arial Narrow"/>
              <a:cs typeface="Arial Narrow"/>
            </a:endParaRPr>
          </a:p>
          <a:p>
            <a:pPr marL="12700" marR="2096135">
              <a:lnSpc>
                <a:spcPts val="6780"/>
              </a:lnSpc>
              <a:spcBef>
                <a:spcPts val="520"/>
              </a:spcBef>
            </a:pPr>
            <a:r>
              <a:rPr sz="2800" dirty="0">
                <a:latin typeface="Arial Narrow"/>
                <a:cs typeface="Arial Narrow"/>
              </a:rPr>
              <a:t>Substance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misuse </a:t>
            </a:r>
            <a:r>
              <a:rPr sz="2800" dirty="0">
                <a:latin typeface="Arial Narrow"/>
                <a:cs typeface="Arial Narrow"/>
              </a:rPr>
              <a:t>Relationships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114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sexual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health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5824" rIns="0" bIns="0" rtlCol="0">
            <a:spAutoFit/>
          </a:bodyPr>
          <a:lstStyle/>
          <a:p>
            <a:pPr marL="934085">
              <a:lnSpc>
                <a:spcPct val="100000"/>
              </a:lnSpc>
              <a:spcBef>
                <a:spcPts val="120"/>
              </a:spcBef>
            </a:pPr>
            <a:r>
              <a:rPr dirty="0"/>
              <a:t>The</a:t>
            </a:r>
            <a:r>
              <a:rPr spc="114" dirty="0"/>
              <a:t> </a:t>
            </a:r>
            <a:r>
              <a:rPr dirty="0"/>
              <a:t>6</a:t>
            </a:r>
            <a:r>
              <a:rPr spc="50" dirty="0"/>
              <a:t> </a:t>
            </a:r>
            <a:r>
              <a:rPr dirty="0"/>
              <a:t>HWB</a:t>
            </a:r>
            <a:r>
              <a:rPr spc="40" dirty="0"/>
              <a:t> </a:t>
            </a:r>
            <a:r>
              <a:rPr dirty="0"/>
              <a:t>Curriculum</a:t>
            </a:r>
            <a:r>
              <a:rPr spc="114" dirty="0"/>
              <a:t> </a:t>
            </a:r>
            <a:r>
              <a:rPr dirty="0"/>
              <a:t>organisers</a:t>
            </a:r>
            <a:r>
              <a:rPr spc="50" dirty="0"/>
              <a:t> </a:t>
            </a:r>
            <a:r>
              <a:rPr dirty="0"/>
              <a:t>from</a:t>
            </a:r>
            <a:r>
              <a:rPr spc="125" dirty="0"/>
              <a:t> </a:t>
            </a:r>
            <a:r>
              <a:rPr dirty="0"/>
              <a:t>CfE</a:t>
            </a:r>
            <a:r>
              <a:rPr spc="50" dirty="0"/>
              <a:t> </a:t>
            </a:r>
            <a:r>
              <a:rPr spc="-10" dirty="0"/>
              <a:t>includes: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53358-CD56-49E3-17B1-FE49E964592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967" y="1353692"/>
            <a:ext cx="10415270" cy="3512185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183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45"/>
              </a:spcBef>
            </a:pPr>
            <a:endParaRPr sz="28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is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working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well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school?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800">
              <a:latin typeface="Arial Narrow"/>
              <a:cs typeface="Arial Narrow"/>
            </a:endParaRPr>
          </a:p>
          <a:p>
            <a:pPr marL="9144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What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plans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does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school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have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relation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these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aspects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HWB?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98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dirty="0">
                <a:latin typeface="Arial Narrow"/>
                <a:cs typeface="Arial Narrow"/>
              </a:rPr>
              <a:t>Discuss</a:t>
            </a:r>
            <a:r>
              <a:rPr b="0" spc="4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how</a:t>
            </a:r>
            <a:r>
              <a:rPr b="0" spc="10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the</a:t>
            </a:r>
            <a:r>
              <a:rPr b="0" spc="11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school</a:t>
            </a:r>
            <a:r>
              <a:rPr b="0" spc="3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supports</a:t>
            </a:r>
            <a:r>
              <a:rPr b="0" spc="3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the</a:t>
            </a:r>
            <a:r>
              <a:rPr b="0" spc="35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delivery</a:t>
            </a:r>
            <a:r>
              <a:rPr b="0" spc="4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of</a:t>
            </a:r>
            <a:r>
              <a:rPr b="0" spc="50" dirty="0">
                <a:latin typeface="Arial Narrow"/>
                <a:cs typeface="Arial Narrow"/>
              </a:rPr>
              <a:t> </a:t>
            </a:r>
            <a:r>
              <a:rPr b="0" dirty="0">
                <a:latin typeface="Arial Narrow"/>
                <a:cs typeface="Arial Narrow"/>
              </a:rPr>
              <a:t>the</a:t>
            </a:r>
            <a:r>
              <a:rPr b="0" spc="110" dirty="0">
                <a:latin typeface="Arial Narrow"/>
                <a:cs typeface="Arial Narrow"/>
              </a:rPr>
              <a:t> </a:t>
            </a:r>
            <a:r>
              <a:rPr dirty="0"/>
              <a:t>HWB</a:t>
            </a:r>
            <a:r>
              <a:rPr spc="45" dirty="0"/>
              <a:t> </a:t>
            </a:r>
            <a:r>
              <a:rPr dirty="0"/>
              <a:t>organisers</a:t>
            </a:r>
            <a:r>
              <a:rPr spc="105" dirty="0"/>
              <a:t> </a:t>
            </a:r>
            <a:r>
              <a:rPr dirty="0"/>
              <a:t>2</a:t>
            </a:r>
            <a:r>
              <a:rPr spc="35" dirty="0"/>
              <a:t> </a:t>
            </a:r>
            <a:r>
              <a:rPr dirty="0"/>
              <a:t>–</a:t>
            </a:r>
            <a:r>
              <a:rPr spc="60" dirty="0"/>
              <a:t> </a:t>
            </a:r>
            <a:r>
              <a:rPr spc="-50" dirty="0"/>
              <a:t>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100C9-C1D4-D46E-7C49-343BAD95AE1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2" name="object 2"/>
          <p:cNvSpPr txBox="1"/>
          <p:nvPr/>
        </p:nvSpPr>
        <p:spPr>
          <a:xfrm>
            <a:off x="777240" y="1609725"/>
            <a:ext cx="10634980" cy="3512185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2800">
              <a:latin typeface="Times New Roman"/>
              <a:cs typeface="Times New Roman"/>
            </a:endParaRPr>
          </a:p>
          <a:p>
            <a:pPr marL="90170">
              <a:lnSpc>
                <a:spcPts val="3340"/>
              </a:lnSpc>
              <a:spcBef>
                <a:spcPts val="5"/>
              </a:spcBef>
            </a:pPr>
            <a:r>
              <a:rPr sz="2800" b="1" dirty="0">
                <a:latin typeface="Arial Narrow"/>
                <a:cs typeface="Arial Narrow"/>
              </a:rPr>
              <a:t>Mental,</a:t>
            </a:r>
            <a:r>
              <a:rPr sz="2800" b="1" spc="-2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social</a:t>
            </a:r>
            <a:r>
              <a:rPr sz="2800" b="1" spc="-2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and</a:t>
            </a:r>
            <a:r>
              <a:rPr sz="2800" b="1" spc="-7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emotional</a:t>
            </a:r>
            <a:r>
              <a:rPr sz="2800" b="1" spc="-95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wellbeing</a:t>
            </a:r>
            <a:r>
              <a:rPr sz="2800" b="1" spc="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children’s</a:t>
            </a:r>
            <a:r>
              <a:rPr sz="2800" spc="-10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HWB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be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embedded</a:t>
            </a:r>
            <a:r>
              <a:rPr sz="2800" spc="-25" dirty="0">
                <a:latin typeface="Arial Narrow"/>
                <a:cs typeface="Arial Narrow"/>
              </a:rPr>
              <a:t> in</a:t>
            </a:r>
            <a:endParaRPr sz="2800">
              <a:latin typeface="Arial Narrow"/>
              <a:cs typeface="Arial Narrow"/>
            </a:endParaRPr>
          </a:p>
          <a:p>
            <a:pPr marL="90170">
              <a:lnSpc>
                <a:spcPts val="3340"/>
              </a:lnSpc>
            </a:pPr>
            <a:r>
              <a:rPr sz="2800" spc="-10" dirty="0">
                <a:latin typeface="Arial Narrow"/>
                <a:cs typeface="Arial Narrow"/>
              </a:rPr>
              <a:t>learning?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935355">
              <a:lnSpc>
                <a:spcPct val="100000"/>
              </a:lnSpc>
              <a:spcBef>
                <a:spcPts val="120"/>
              </a:spcBef>
            </a:pPr>
            <a:r>
              <a:rPr dirty="0"/>
              <a:t>How</a:t>
            </a:r>
            <a:r>
              <a:rPr spc="50" dirty="0"/>
              <a:t> </a:t>
            </a:r>
            <a:r>
              <a:rPr dirty="0"/>
              <a:t>does</a:t>
            </a:r>
            <a:r>
              <a:rPr spc="55" dirty="0"/>
              <a:t> </a:t>
            </a:r>
            <a:r>
              <a:rPr dirty="0"/>
              <a:t>the</a:t>
            </a:r>
            <a:r>
              <a:rPr spc="110" dirty="0"/>
              <a:t> </a:t>
            </a:r>
            <a:r>
              <a:rPr dirty="0"/>
              <a:t>school</a:t>
            </a:r>
            <a:r>
              <a:rPr spc="55" dirty="0"/>
              <a:t> </a:t>
            </a:r>
            <a:r>
              <a:rPr dirty="0"/>
              <a:t>enable</a:t>
            </a:r>
            <a:r>
              <a:rPr spc="120" dirty="0"/>
              <a:t> </a:t>
            </a:r>
            <a:r>
              <a:rPr dirty="0"/>
              <a:t>the</a:t>
            </a:r>
            <a:r>
              <a:rPr spc="40" dirty="0"/>
              <a:t> </a:t>
            </a:r>
            <a:r>
              <a:rPr dirty="0"/>
              <a:t>CfE</a:t>
            </a:r>
            <a:r>
              <a:rPr spc="35" dirty="0"/>
              <a:t> </a:t>
            </a:r>
            <a:r>
              <a:rPr dirty="0"/>
              <a:t>HWB</a:t>
            </a:r>
            <a:r>
              <a:rPr spc="55" dirty="0"/>
              <a:t> </a:t>
            </a:r>
            <a:r>
              <a:rPr dirty="0"/>
              <a:t>Organiser</a:t>
            </a:r>
            <a:r>
              <a:rPr spc="35" dirty="0"/>
              <a:t> </a:t>
            </a:r>
            <a:r>
              <a:rPr spc="-25" dirty="0"/>
              <a:t>1: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5824" rIns="0" bIns="0" rtlCol="0">
            <a:spAutoFit/>
          </a:bodyPr>
          <a:lstStyle/>
          <a:p>
            <a:pPr marL="207645" algn="ctr">
              <a:lnSpc>
                <a:spcPct val="100000"/>
              </a:lnSpc>
              <a:spcBef>
                <a:spcPts val="110"/>
              </a:spcBef>
            </a:pPr>
            <a:r>
              <a:rPr sz="2800" dirty="0"/>
              <a:t>The</a:t>
            </a:r>
            <a:r>
              <a:rPr sz="2800" spc="-95" dirty="0"/>
              <a:t> </a:t>
            </a:r>
            <a:r>
              <a:rPr sz="2800" dirty="0"/>
              <a:t>Knowing</a:t>
            </a:r>
            <a:r>
              <a:rPr sz="2800" spc="-65" dirty="0"/>
              <a:t> </a:t>
            </a:r>
            <a:r>
              <a:rPr sz="2800" dirty="0"/>
              <a:t>Me,</a:t>
            </a:r>
            <a:r>
              <a:rPr sz="2800" spc="-25" dirty="0"/>
              <a:t> </a:t>
            </a:r>
            <a:r>
              <a:rPr sz="2800" dirty="0"/>
              <a:t>Knowing</a:t>
            </a:r>
            <a:r>
              <a:rPr sz="2800" spc="-65" dirty="0"/>
              <a:t> </a:t>
            </a:r>
            <a:r>
              <a:rPr sz="2800" spc="-45" dirty="0"/>
              <a:t>You</a:t>
            </a:r>
            <a:r>
              <a:rPr sz="2800" spc="-65" dirty="0"/>
              <a:t> </a:t>
            </a:r>
            <a:r>
              <a:rPr sz="2800" spc="-10" dirty="0"/>
              <a:t>Resource</a:t>
            </a:r>
            <a:endParaRPr sz="2800"/>
          </a:p>
          <a:p>
            <a:pPr marL="207010" algn="ctr">
              <a:lnSpc>
                <a:spcPct val="100000"/>
              </a:lnSpc>
              <a:spcBef>
                <a:spcPts val="40"/>
              </a:spcBef>
            </a:pPr>
            <a:r>
              <a:rPr sz="2800" dirty="0"/>
              <a:t>Enabling</a:t>
            </a:r>
            <a:r>
              <a:rPr sz="2800" spc="-60" dirty="0"/>
              <a:t> </a:t>
            </a:r>
            <a:r>
              <a:rPr sz="2800" dirty="0"/>
              <a:t>Social</a:t>
            </a:r>
            <a:r>
              <a:rPr sz="2800" spc="-10" dirty="0"/>
              <a:t> </a:t>
            </a:r>
            <a:r>
              <a:rPr sz="2800" dirty="0"/>
              <a:t>and</a:t>
            </a:r>
            <a:r>
              <a:rPr sz="2800" spc="5" dirty="0"/>
              <a:t> </a:t>
            </a:r>
            <a:r>
              <a:rPr sz="2800" dirty="0"/>
              <a:t>Emotional </a:t>
            </a:r>
            <a:r>
              <a:rPr dirty="0"/>
              <a:t>Wellbeing</a:t>
            </a:r>
            <a:r>
              <a:rPr spc="-110" dirty="0"/>
              <a:t> </a:t>
            </a:r>
            <a:r>
              <a:rPr sz="2800" dirty="0"/>
              <a:t>-</a:t>
            </a:r>
            <a:r>
              <a:rPr sz="2800" spc="-30" dirty="0"/>
              <a:t> </a:t>
            </a:r>
            <a:r>
              <a:rPr sz="2800" dirty="0"/>
              <a:t>Skills</a:t>
            </a:r>
            <a:r>
              <a:rPr sz="2800" spc="-75" dirty="0"/>
              <a:t> </a:t>
            </a:r>
            <a:r>
              <a:rPr sz="2800" dirty="0"/>
              <a:t>Development</a:t>
            </a:r>
            <a:r>
              <a:rPr sz="2800" spc="-45" dirty="0"/>
              <a:t> </a:t>
            </a:r>
            <a:r>
              <a:rPr sz="2800" dirty="0"/>
              <a:t>–</a:t>
            </a:r>
            <a:r>
              <a:rPr sz="2800" spc="-35" dirty="0"/>
              <a:t> </a:t>
            </a:r>
            <a:r>
              <a:rPr sz="2800" dirty="0"/>
              <a:t>Pupil</a:t>
            </a:r>
            <a:r>
              <a:rPr sz="2800" spc="-15" dirty="0"/>
              <a:t> </a:t>
            </a:r>
            <a:r>
              <a:rPr sz="2800" spc="-10" dirty="0"/>
              <a:t>Voice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722376" y="1701241"/>
            <a:ext cx="10744200" cy="4710430"/>
            <a:chOff x="722376" y="1701241"/>
            <a:chExt cx="10744200" cy="4710430"/>
          </a:xfrm>
        </p:grpSpPr>
        <p:sp>
          <p:nvSpPr>
            <p:cNvPr id="4" name="object 4"/>
            <p:cNvSpPr/>
            <p:nvPr/>
          </p:nvSpPr>
          <p:spPr>
            <a:xfrm>
              <a:off x="2048256" y="3868839"/>
              <a:ext cx="7937500" cy="375285"/>
            </a:xfrm>
            <a:custGeom>
              <a:avLst/>
              <a:gdLst/>
              <a:ahLst/>
              <a:cxnLst/>
              <a:rect l="l" t="t" r="r" b="b"/>
              <a:pathLst>
                <a:path w="7937500" h="375285">
                  <a:moveTo>
                    <a:pt x="7936992" y="0"/>
                  </a:moveTo>
                  <a:lnTo>
                    <a:pt x="0" y="0"/>
                  </a:lnTo>
                  <a:lnTo>
                    <a:pt x="0" y="374992"/>
                  </a:lnTo>
                  <a:lnTo>
                    <a:pt x="7936992" y="374992"/>
                  </a:lnTo>
                  <a:lnTo>
                    <a:pt x="793699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2376" y="1701241"/>
              <a:ext cx="10744200" cy="4710303"/>
            </a:xfrm>
            <a:prstGeom prst="rect">
              <a:avLst/>
            </a:prstGeom>
          </p:spPr>
        </p:pic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33ECDA6-4C7D-3D53-10A2-AE3F5133A19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6111" y="823125"/>
            <a:ext cx="10396855" cy="5405755"/>
          </a:xfrm>
          <a:custGeom>
            <a:avLst/>
            <a:gdLst/>
            <a:ahLst/>
            <a:cxnLst/>
            <a:rect l="l" t="t" r="r" b="b"/>
            <a:pathLst>
              <a:path w="10396855" h="5405755">
                <a:moveTo>
                  <a:pt x="10396728" y="0"/>
                </a:moveTo>
                <a:lnTo>
                  <a:pt x="0" y="0"/>
                </a:lnTo>
                <a:lnTo>
                  <a:pt x="0" y="5405501"/>
                </a:lnTo>
                <a:lnTo>
                  <a:pt x="10396728" y="5405501"/>
                </a:lnTo>
                <a:lnTo>
                  <a:pt x="10396728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6426" y="676350"/>
            <a:ext cx="5945505" cy="5145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30095">
              <a:lnSpc>
                <a:spcPct val="150300"/>
              </a:lnSpc>
              <a:spcBef>
                <a:spcPts val="95"/>
              </a:spcBef>
            </a:pP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core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principles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CfE </a:t>
            </a:r>
            <a:r>
              <a:rPr sz="2800" dirty="0">
                <a:latin typeface="Arial Narrow"/>
                <a:cs typeface="Arial Narrow"/>
              </a:rPr>
              <a:t>HWB</a:t>
            </a:r>
            <a:r>
              <a:rPr sz="2800" spc="-1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Across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Learning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(E&amp;Os)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Girfec</a:t>
            </a:r>
            <a:r>
              <a:rPr sz="2800" spc="-14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Agenda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4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Capacities</a:t>
            </a:r>
            <a:endParaRPr sz="2800">
              <a:latin typeface="Arial Narrow"/>
              <a:cs typeface="Arial Narrow"/>
            </a:endParaRPr>
          </a:p>
          <a:p>
            <a:pPr marL="12700" marR="1367790">
              <a:lnSpc>
                <a:spcPct val="148100"/>
              </a:lnSpc>
              <a:spcBef>
                <a:spcPts val="70"/>
              </a:spcBef>
            </a:pPr>
            <a:r>
              <a:rPr sz="2800" dirty="0">
                <a:latin typeface="Arial Narrow"/>
                <a:cs typeface="Arial Narrow"/>
              </a:rPr>
              <a:t>Rights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Respecting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Schools</a:t>
            </a:r>
            <a:r>
              <a:rPr sz="2800" spc="-14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Agenda </a:t>
            </a:r>
            <a:r>
              <a:rPr sz="2800" dirty="0">
                <a:latin typeface="Arial Narrow"/>
                <a:cs typeface="Arial Narrow"/>
              </a:rPr>
              <a:t>Pupil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Voice</a:t>
            </a:r>
            <a:endParaRPr sz="2800">
              <a:latin typeface="Arial Narrow"/>
              <a:cs typeface="Arial Narrow"/>
            </a:endParaRPr>
          </a:p>
          <a:p>
            <a:pPr marL="12700" marR="5080">
              <a:lnSpc>
                <a:spcPts val="5050"/>
              </a:lnSpc>
              <a:spcBef>
                <a:spcPts val="250"/>
              </a:spcBef>
            </a:pPr>
            <a:r>
              <a:rPr sz="2800" dirty="0">
                <a:latin typeface="Arial Narrow"/>
                <a:cs typeface="Arial Narrow"/>
              </a:rPr>
              <a:t>Digital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Skills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Development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Staff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Pupils </a:t>
            </a:r>
            <a:r>
              <a:rPr sz="2800" dirty="0">
                <a:latin typeface="Arial Narrow"/>
                <a:cs typeface="Arial Narrow"/>
              </a:rPr>
              <a:t>Pupil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Profiling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85567" y="169799"/>
            <a:ext cx="7054850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The</a:t>
            </a:r>
            <a:r>
              <a:rPr spc="100" dirty="0"/>
              <a:t> </a:t>
            </a:r>
            <a:r>
              <a:rPr dirty="0"/>
              <a:t>resource</a:t>
            </a:r>
            <a:r>
              <a:rPr spc="30" dirty="0"/>
              <a:t> </a:t>
            </a:r>
            <a:r>
              <a:rPr dirty="0"/>
              <a:t>has</a:t>
            </a:r>
            <a:r>
              <a:rPr spc="25" dirty="0"/>
              <a:t> </a:t>
            </a:r>
            <a:r>
              <a:rPr dirty="0"/>
              <a:t>been</a:t>
            </a:r>
            <a:r>
              <a:rPr spc="40" dirty="0"/>
              <a:t> </a:t>
            </a:r>
            <a:r>
              <a:rPr dirty="0"/>
              <a:t>designed</a:t>
            </a:r>
            <a:r>
              <a:rPr spc="35" dirty="0"/>
              <a:t> </a:t>
            </a:r>
            <a:r>
              <a:rPr dirty="0"/>
              <a:t>to</a:t>
            </a:r>
            <a:r>
              <a:rPr spc="40" dirty="0"/>
              <a:t> </a:t>
            </a:r>
            <a:r>
              <a:rPr spc="-10" dirty="0"/>
              <a:t>support: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C77E6-995D-3A4A-9B78-9FE5066E2DF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1247" y="1115860"/>
            <a:ext cx="10140950" cy="4628515"/>
          </a:xfrm>
          <a:custGeom>
            <a:avLst/>
            <a:gdLst/>
            <a:ahLst/>
            <a:cxnLst/>
            <a:rect l="l" t="t" r="r" b="b"/>
            <a:pathLst>
              <a:path w="10140950" h="4628515">
                <a:moveTo>
                  <a:pt x="10140696" y="0"/>
                </a:moveTo>
                <a:lnTo>
                  <a:pt x="0" y="0"/>
                </a:lnTo>
                <a:lnTo>
                  <a:pt x="0" y="4628007"/>
                </a:lnTo>
                <a:lnTo>
                  <a:pt x="10140696" y="4628007"/>
                </a:lnTo>
                <a:lnTo>
                  <a:pt x="10140696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2197" y="966226"/>
            <a:ext cx="4013200" cy="3862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200"/>
              </a:lnSpc>
              <a:spcBef>
                <a:spcPts val="95"/>
              </a:spcBef>
            </a:pPr>
            <a:r>
              <a:rPr sz="2800" spc="-25" dirty="0">
                <a:latin typeface="Arial Narrow"/>
                <a:cs typeface="Arial Narrow"/>
              </a:rPr>
              <a:t>A</a:t>
            </a:r>
            <a:r>
              <a:rPr sz="2800" spc="-1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Nurturing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Inclusive</a:t>
            </a:r>
            <a:r>
              <a:rPr sz="2800" spc="-12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Approach </a:t>
            </a:r>
            <a:r>
              <a:rPr sz="2800" dirty="0">
                <a:latin typeface="Arial Narrow"/>
                <a:cs typeface="Arial Narrow"/>
              </a:rPr>
              <a:t>Resilience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Building Interdisciplinary Learning </a:t>
            </a:r>
            <a:r>
              <a:rPr sz="2800" dirty="0">
                <a:latin typeface="Arial Narrow"/>
                <a:cs typeface="Arial Narrow"/>
              </a:rPr>
              <a:t>Assembly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Themes</a:t>
            </a:r>
            <a:endParaRPr sz="2800">
              <a:latin typeface="Arial Narrow"/>
              <a:cs typeface="Arial Narrow"/>
            </a:endParaRPr>
          </a:p>
          <a:p>
            <a:pPr marL="12700" marR="1221740">
              <a:lnSpc>
                <a:spcPct val="148200"/>
              </a:lnSpc>
              <a:spcBef>
                <a:spcPts val="65"/>
              </a:spcBef>
            </a:pPr>
            <a:r>
              <a:rPr sz="2800" dirty="0">
                <a:latin typeface="Arial Narrow"/>
                <a:cs typeface="Arial Narrow"/>
              </a:rPr>
              <a:t>Transition</a:t>
            </a:r>
            <a:r>
              <a:rPr sz="2800" spc="-14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Planning </a:t>
            </a:r>
            <a:r>
              <a:rPr sz="2800" dirty="0">
                <a:latin typeface="Arial Narrow"/>
                <a:cs typeface="Arial Narrow"/>
              </a:rPr>
              <a:t>Parental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Participation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47286" y="169799"/>
            <a:ext cx="3746500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The</a:t>
            </a:r>
            <a:r>
              <a:rPr spc="95" dirty="0"/>
              <a:t> </a:t>
            </a:r>
            <a:r>
              <a:rPr dirty="0"/>
              <a:t>resource</a:t>
            </a:r>
            <a:r>
              <a:rPr spc="20" dirty="0"/>
              <a:t> </a:t>
            </a:r>
            <a:r>
              <a:rPr spc="-10" dirty="0"/>
              <a:t>supports: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0936" y="1490852"/>
            <a:ext cx="10570845" cy="4079240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3300"/>
              </a:lnSpc>
            </a:pP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1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building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block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approach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children’s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learning.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875"/>
              </a:spcBef>
            </a:pPr>
            <a:endParaRPr sz="2800">
              <a:latin typeface="Arial Narrow"/>
              <a:cs typeface="Arial Narrow"/>
            </a:endParaRPr>
          </a:p>
          <a:p>
            <a:pPr marL="88265" marR="569595">
              <a:lnSpc>
                <a:spcPts val="3030"/>
              </a:lnSpc>
              <a:spcBef>
                <a:spcPts val="5"/>
              </a:spcBef>
            </a:pPr>
            <a:r>
              <a:rPr sz="2800" dirty="0">
                <a:latin typeface="Arial Narrow"/>
                <a:cs typeface="Arial Narrow"/>
              </a:rPr>
              <a:t>Supports</a:t>
            </a:r>
            <a:r>
              <a:rPr sz="2800" spc="-10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professionals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addressing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delivering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social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emotional well-</a:t>
            </a:r>
            <a:r>
              <a:rPr sz="2800" dirty="0">
                <a:latin typeface="Arial Narrow"/>
                <a:cs typeface="Arial Narrow"/>
              </a:rPr>
              <a:t>being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needs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of</a:t>
            </a:r>
            <a:r>
              <a:rPr sz="2800" spc="-1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young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learners.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381" rIns="0" bIns="0" rtlCol="0">
            <a:spAutoFit/>
          </a:bodyPr>
          <a:lstStyle/>
          <a:p>
            <a:pPr marL="3879215">
              <a:lnSpc>
                <a:spcPct val="100000"/>
              </a:lnSpc>
              <a:spcBef>
                <a:spcPts val="120"/>
              </a:spcBef>
            </a:pPr>
            <a:r>
              <a:rPr dirty="0"/>
              <a:t>The</a:t>
            </a:r>
            <a:r>
              <a:rPr spc="100" dirty="0"/>
              <a:t> </a:t>
            </a:r>
            <a:r>
              <a:rPr dirty="0"/>
              <a:t>programme</a:t>
            </a:r>
            <a:r>
              <a:rPr spc="105" dirty="0"/>
              <a:t> </a:t>
            </a:r>
            <a:r>
              <a:rPr spc="-10" dirty="0"/>
              <a:t>offers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A0419-D7C9-0239-8804-9C140D2016A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5296" y="1179842"/>
            <a:ext cx="9949180" cy="4966970"/>
          </a:xfrm>
          <a:custGeom>
            <a:avLst/>
            <a:gdLst/>
            <a:ahLst/>
            <a:cxnLst/>
            <a:rect l="l" t="t" r="r" b="b"/>
            <a:pathLst>
              <a:path w="9949180" h="4966970">
                <a:moveTo>
                  <a:pt x="9948672" y="0"/>
                </a:moveTo>
                <a:lnTo>
                  <a:pt x="0" y="0"/>
                </a:lnTo>
                <a:lnTo>
                  <a:pt x="0" y="4966462"/>
                </a:lnTo>
                <a:lnTo>
                  <a:pt x="9948672" y="4966462"/>
                </a:lnTo>
                <a:lnTo>
                  <a:pt x="9948672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03782" y="1076655"/>
            <a:ext cx="2860675" cy="4348480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2800" b="1" dirty="0">
                <a:latin typeface="Arial Narrow"/>
                <a:cs typeface="Arial Narrow"/>
              </a:rPr>
              <a:t>What</a:t>
            </a:r>
            <a:r>
              <a:rPr sz="2800" b="1" spc="-20" dirty="0">
                <a:latin typeface="Arial Narrow"/>
                <a:cs typeface="Arial Narrow"/>
              </a:rPr>
              <a:t> </a:t>
            </a:r>
            <a:r>
              <a:rPr sz="2800" b="1" dirty="0">
                <a:latin typeface="Arial Narrow"/>
                <a:cs typeface="Arial Narrow"/>
              </a:rPr>
              <a:t>do</a:t>
            </a:r>
            <a:r>
              <a:rPr sz="2800" b="1" spc="-75" dirty="0">
                <a:latin typeface="Arial Narrow"/>
                <a:cs typeface="Arial Narrow"/>
              </a:rPr>
              <a:t> </a:t>
            </a:r>
            <a:r>
              <a:rPr sz="2800" b="1" spc="-25" dirty="0">
                <a:latin typeface="Arial Narrow"/>
                <a:cs typeface="Arial Narrow"/>
              </a:rPr>
              <a:t>I:</a:t>
            </a: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2800" spc="-20" dirty="0">
                <a:latin typeface="Arial Narrow"/>
                <a:cs typeface="Arial Narrow"/>
              </a:rPr>
              <a:t>Feel</a:t>
            </a:r>
            <a:endParaRPr sz="2800">
              <a:latin typeface="Arial Narrow"/>
              <a:cs typeface="Arial Narrow"/>
            </a:endParaRPr>
          </a:p>
          <a:p>
            <a:pPr marL="12700" marR="2110105" algn="just">
              <a:lnSpc>
                <a:spcPct val="150200"/>
              </a:lnSpc>
            </a:pPr>
            <a:r>
              <a:rPr sz="2800" spc="-20" dirty="0">
                <a:latin typeface="Arial Narrow"/>
                <a:cs typeface="Arial Narrow"/>
              </a:rPr>
              <a:t>Need Want </a:t>
            </a:r>
            <a:r>
              <a:rPr sz="2800" spc="-10" dirty="0">
                <a:latin typeface="Arial Narrow"/>
                <a:cs typeface="Arial Narrow"/>
              </a:rPr>
              <a:t>Think </a:t>
            </a:r>
            <a:r>
              <a:rPr sz="2800" spc="-40" dirty="0">
                <a:latin typeface="Arial Narrow"/>
                <a:cs typeface="Arial Narrow"/>
              </a:rPr>
              <a:t>Value</a:t>
            </a:r>
            <a:endParaRPr sz="2800">
              <a:latin typeface="Arial Narrow"/>
              <a:cs typeface="Arial Narrow"/>
            </a:endParaRPr>
          </a:p>
          <a:p>
            <a:pPr marL="12700" algn="just">
              <a:lnSpc>
                <a:spcPct val="100000"/>
              </a:lnSpc>
              <a:spcBef>
                <a:spcPts val="1685"/>
              </a:spcBef>
            </a:pPr>
            <a:r>
              <a:rPr sz="2800" dirty="0">
                <a:latin typeface="Arial Narrow"/>
                <a:cs typeface="Arial Narrow"/>
              </a:rPr>
              <a:t>Choose</a:t>
            </a:r>
            <a:r>
              <a:rPr sz="2800" spc="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do</a:t>
            </a:r>
            <a:r>
              <a:rPr sz="2800" spc="-5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spc="-25" dirty="0">
                <a:latin typeface="Arial Narrow"/>
                <a:cs typeface="Arial Narrow"/>
              </a:rPr>
              <a:t>say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66923" y="143001"/>
            <a:ext cx="4743450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Pre-planned</a:t>
            </a:r>
            <a:r>
              <a:rPr spc="90" dirty="0"/>
              <a:t> </a:t>
            </a:r>
            <a:r>
              <a:rPr dirty="0"/>
              <a:t>Lessons</a:t>
            </a:r>
            <a:r>
              <a:rPr spc="100" dirty="0"/>
              <a:t> </a:t>
            </a:r>
            <a:r>
              <a:rPr spc="-10" dirty="0"/>
              <a:t>Themes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6ACA8-98C3-1FA2-79D2-368259EEF01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832" y="1079233"/>
            <a:ext cx="10305415" cy="4957445"/>
          </a:xfrm>
          <a:custGeom>
            <a:avLst/>
            <a:gdLst/>
            <a:ahLst/>
            <a:cxnLst/>
            <a:rect l="l" t="t" r="r" b="b"/>
            <a:pathLst>
              <a:path w="10305415" h="4957445">
                <a:moveTo>
                  <a:pt x="10305288" y="0"/>
                </a:moveTo>
                <a:lnTo>
                  <a:pt x="0" y="0"/>
                </a:lnTo>
                <a:lnTo>
                  <a:pt x="0" y="4957318"/>
                </a:lnTo>
                <a:lnTo>
                  <a:pt x="10305288" y="4957318"/>
                </a:lnTo>
                <a:lnTo>
                  <a:pt x="10305288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8362" y="1393316"/>
            <a:ext cx="6314440" cy="4383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1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Nursery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Lesson</a:t>
            </a:r>
            <a:r>
              <a:rPr sz="2800" spc="-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Book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 Narrow"/>
                <a:cs typeface="Arial Narrow"/>
              </a:rPr>
              <a:t>Primary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1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-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7</a:t>
            </a:r>
            <a:r>
              <a:rPr sz="2800" spc="-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Lesson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Books</a:t>
            </a:r>
            <a:endParaRPr sz="2800">
              <a:latin typeface="Arial Narrow"/>
              <a:cs typeface="Arial Narrow"/>
            </a:endParaRPr>
          </a:p>
          <a:p>
            <a:pPr marL="12700" marR="5080">
              <a:lnSpc>
                <a:spcPts val="7790"/>
              </a:lnSpc>
              <a:spcBef>
                <a:spcPts val="925"/>
              </a:spcBef>
            </a:pPr>
            <a:r>
              <a:rPr sz="2800" dirty="0">
                <a:latin typeface="Arial Narrow"/>
                <a:cs typeface="Arial Narrow"/>
              </a:rPr>
              <a:t>Mojo</a:t>
            </a:r>
            <a:r>
              <a:rPr sz="2800" spc="-7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2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Friends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–</a:t>
            </a:r>
            <a:r>
              <a:rPr sz="2800" spc="-1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1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Fully</a:t>
            </a:r>
            <a:r>
              <a:rPr sz="2800" spc="-4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Illustrated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Story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Book </a:t>
            </a:r>
            <a:r>
              <a:rPr sz="2800" dirty="0">
                <a:latin typeface="Arial Narrow"/>
                <a:cs typeface="Arial Narrow"/>
              </a:rPr>
              <a:t>A</a:t>
            </a:r>
            <a:r>
              <a:rPr sz="2800" spc="-1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Resource</a:t>
            </a:r>
            <a:r>
              <a:rPr sz="2800" spc="-8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Wall</a:t>
            </a:r>
            <a:r>
              <a:rPr sz="2800" spc="-6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Planner</a:t>
            </a:r>
            <a:endParaRPr sz="2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Arial Narrow"/>
                <a:cs typeface="Arial Narrow"/>
              </a:rPr>
              <a:t>GIRFEC</a:t>
            </a:r>
            <a:r>
              <a:rPr sz="2800" spc="-7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Planning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20" dirty="0">
                <a:latin typeface="Arial Narrow"/>
                <a:cs typeface="Arial Narrow"/>
              </a:rPr>
              <a:t>Tool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007" rIns="0" bIns="0" rtlCol="0">
            <a:spAutoFit/>
          </a:bodyPr>
          <a:lstStyle/>
          <a:p>
            <a:pPr marL="4007485">
              <a:lnSpc>
                <a:spcPct val="100000"/>
              </a:lnSpc>
              <a:spcBef>
                <a:spcPts val="110"/>
              </a:spcBef>
            </a:pPr>
            <a:r>
              <a:rPr sz="2800" dirty="0"/>
              <a:t>The</a:t>
            </a:r>
            <a:r>
              <a:rPr sz="2800" spc="-80" dirty="0"/>
              <a:t> </a:t>
            </a:r>
            <a:r>
              <a:rPr sz="2800" dirty="0"/>
              <a:t>resource</a:t>
            </a:r>
            <a:r>
              <a:rPr sz="2800" spc="-10" dirty="0"/>
              <a:t> includes:</a:t>
            </a:r>
            <a:endParaRPr sz="280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8B11C-F6BC-51E1-01A5-6C0C7BCB61B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9223" y="1124978"/>
            <a:ext cx="10433685" cy="5039995"/>
          </a:xfrm>
          <a:custGeom>
            <a:avLst/>
            <a:gdLst/>
            <a:ahLst/>
            <a:cxnLst/>
            <a:rect l="l" t="t" r="r" b="b"/>
            <a:pathLst>
              <a:path w="10433685" h="5039995">
                <a:moveTo>
                  <a:pt x="10433304" y="0"/>
                </a:moveTo>
                <a:lnTo>
                  <a:pt x="0" y="0"/>
                </a:lnTo>
                <a:lnTo>
                  <a:pt x="0" y="5039614"/>
                </a:lnTo>
                <a:lnTo>
                  <a:pt x="10433304" y="5039614"/>
                </a:lnTo>
                <a:lnTo>
                  <a:pt x="10433304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8598" y="1901189"/>
            <a:ext cx="6650990" cy="268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5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Knowing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Me,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Knowing</a:t>
            </a:r>
            <a:r>
              <a:rPr sz="2800" spc="-90" dirty="0">
                <a:latin typeface="Arial Narrow"/>
                <a:cs typeface="Arial Narrow"/>
              </a:rPr>
              <a:t> </a:t>
            </a:r>
            <a:r>
              <a:rPr sz="2800" spc="-75" dirty="0">
                <a:latin typeface="Arial Narrow"/>
                <a:cs typeface="Arial Narrow"/>
              </a:rPr>
              <a:t>You</a:t>
            </a:r>
            <a:r>
              <a:rPr sz="2800" spc="-8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Resource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materials</a:t>
            </a:r>
            <a:endParaRPr sz="2800">
              <a:latin typeface="Arial Narrow"/>
              <a:cs typeface="Arial Narrow"/>
            </a:endParaRPr>
          </a:p>
          <a:p>
            <a:pPr marL="12700" marR="8255">
              <a:lnSpc>
                <a:spcPct val="261900"/>
              </a:lnSpc>
            </a:pPr>
            <a:r>
              <a:rPr sz="2800" dirty="0">
                <a:latin typeface="Arial Narrow"/>
                <a:cs typeface="Arial Narrow"/>
              </a:rPr>
              <a:t>Pupil</a:t>
            </a:r>
            <a:r>
              <a:rPr sz="2800" spc="-6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Equity</a:t>
            </a:r>
            <a:r>
              <a:rPr sz="2800" spc="-11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Fund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Chart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for</a:t>
            </a:r>
            <a:r>
              <a:rPr sz="2800" spc="-2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interest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and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information </a:t>
            </a:r>
            <a:r>
              <a:rPr sz="2800" dirty="0">
                <a:latin typeface="Arial Narrow"/>
                <a:cs typeface="Arial Narrow"/>
              </a:rPr>
              <a:t>The</a:t>
            </a:r>
            <a:r>
              <a:rPr sz="2800" spc="-3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Resource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linked</a:t>
            </a:r>
            <a:r>
              <a:rPr sz="2800" spc="-95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to</a:t>
            </a:r>
            <a:r>
              <a:rPr sz="2800" spc="-30" dirty="0">
                <a:latin typeface="Arial Narrow"/>
                <a:cs typeface="Arial Narrow"/>
              </a:rPr>
              <a:t> </a:t>
            </a:r>
            <a:r>
              <a:rPr sz="2800" dirty="0">
                <a:latin typeface="Arial Narrow"/>
                <a:cs typeface="Arial Narrow"/>
              </a:rPr>
              <a:t>GIRFEC</a:t>
            </a:r>
            <a:r>
              <a:rPr sz="2800" spc="-45" dirty="0">
                <a:latin typeface="Arial Narrow"/>
                <a:cs typeface="Arial Narrow"/>
              </a:rPr>
              <a:t> </a:t>
            </a:r>
            <a:r>
              <a:rPr sz="2800" spc="-10" dirty="0">
                <a:latin typeface="Arial Narrow"/>
                <a:cs typeface="Arial Narrow"/>
              </a:rPr>
              <a:t>Sample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556" rIns="0" bIns="0" rtlCol="0">
            <a:spAutoFit/>
          </a:bodyPr>
          <a:lstStyle/>
          <a:p>
            <a:pPr marL="4603750">
              <a:lnSpc>
                <a:spcPct val="100000"/>
              </a:lnSpc>
              <a:spcBef>
                <a:spcPts val="110"/>
              </a:spcBef>
            </a:pPr>
            <a:r>
              <a:rPr sz="2800" dirty="0"/>
              <a:t>For</a:t>
            </a:r>
            <a:r>
              <a:rPr sz="2800" spc="-30" dirty="0"/>
              <a:t> </a:t>
            </a:r>
            <a:r>
              <a:rPr sz="2800" spc="-10" dirty="0"/>
              <a:t>review:</a:t>
            </a:r>
            <a:endParaRPr sz="280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91140-AE83-D6E8-3D37-D26E0ECF08F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13816" y="1188975"/>
            <a:ext cx="10561320" cy="5059426"/>
          </a:xfrm>
          <a:custGeom>
            <a:avLst/>
            <a:gdLst/>
            <a:ahLst/>
            <a:cxnLst/>
            <a:rect l="l" t="t" r="r" b="b"/>
            <a:pathLst>
              <a:path w="10561320" h="5396865">
                <a:moveTo>
                  <a:pt x="10561320" y="0"/>
                </a:moveTo>
                <a:lnTo>
                  <a:pt x="0" y="0"/>
                </a:lnTo>
                <a:lnTo>
                  <a:pt x="0" y="5396357"/>
                </a:lnTo>
                <a:lnTo>
                  <a:pt x="10561320" y="5396357"/>
                </a:lnTo>
                <a:lnTo>
                  <a:pt x="10561320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300"/>
              </a:lnSpc>
              <a:spcBef>
                <a:spcPts val="95"/>
              </a:spcBef>
            </a:pPr>
            <a:r>
              <a:rPr i="1" dirty="0"/>
              <a:t>Playback</a:t>
            </a:r>
            <a:r>
              <a:rPr i="1" spc="-110" dirty="0"/>
              <a:t> </a:t>
            </a:r>
            <a:r>
              <a:rPr i="1" dirty="0"/>
              <a:t>believes social</a:t>
            </a:r>
            <a:r>
              <a:rPr i="1" spc="-45" dirty="0"/>
              <a:t> </a:t>
            </a:r>
            <a:r>
              <a:rPr i="1" dirty="0"/>
              <a:t>and</a:t>
            </a:r>
            <a:r>
              <a:rPr i="1" spc="-90" dirty="0"/>
              <a:t> </a:t>
            </a:r>
            <a:r>
              <a:rPr i="1" dirty="0"/>
              <a:t>emotional</a:t>
            </a:r>
            <a:r>
              <a:rPr i="1" spc="-45" dirty="0"/>
              <a:t> </a:t>
            </a:r>
            <a:r>
              <a:rPr i="1" dirty="0"/>
              <a:t>wellbeing</a:t>
            </a:r>
            <a:r>
              <a:rPr i="1" spc="-90" dirty="0"/>
              <a:t> </a:t>
            </a:r>
            <a:r>
              <a:rPr i="1" dirty="0"/>
              <a:t>is</a:t>
            </a:r>
            <a:r>
              <a:rPr i="1" spc="-40" dirty="0"/>
              <a:t> </a:t>
            </a:r>
            <a:r>
              <a:rPr i="1" dirty="0"/>
              <a:t>the</a:t>
            </a:r>
            <a:r>
              <a:rPr i="1" spc="-95" dirty="0"/>
              <a:t> </a:t>
            </a:r>
            <a:r>
              <a:rPr i="1" dirty="0"/>
              <a:t>most</a:t>
            </a:r>
            <a:r>
              <a:rPr i="1" spc="-30" dirty="0"/>
              <a:t> </a:t>
            </a:r>
            <a:r>
              <a:rPr i="1" dirty="0"/>
              <a:t>crucial</a:t>
            </a:r>
            <a:r>
              <a:rPr i="1" spc="-40" dirty="0"/>
              <a:t> </a:t>
            </a:r>
            <a:r>
              <a:rPr i="1" dirty="0"/>
              <a:t>aspect</a:t>
            </a:r>
            <a:r>
              <a:rPr i="1" spc="-30" dirty="0"/>
              <a:t> </a:t>
            </a:r>
            <a:r>
              <a:rPr i="1" spc="-25" dirty="0"/>
              <a:t>to</a:t>
            </a:r>
            <a:r>
              <a:rPr spc="-25" dirty="0"/>
              <a:t> </a:t>
            </a:r>
            <a:r>
              <a:rPr dirty="0"/>
              <a:t>prepare</a:t>
            </a:r>
            <a:r>
              <a:rPr spc="-50" dirty="0"/>
              <a:t> </a:t>
            </a:r>
            <a:r>
              <a:rPr dirty="0"/>
              <a:t>children</a:t>
            </a:r>
            <a:r>
              <a:rPr spc="-2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dirty="0"/>
              <a:t>learning</a:t>
            </a:r>
            <a:r>
              <a:rPr spc="-15" dirty="0"/>
              <a:t> </a:t>
            </a:r>
            <a:r>
              <a:rPr dirty="0"/>
              <a:t>–</a:t>
            </a:r>
            <a:r>
              <a:rPr spc="-40" dirty="0"/>
              <a:t> </a:t>
            </a:r>
            <a:r>
              <a:rPr dirty="0"/>
              <a:t>if</a:t>
            </a:r>
            <a:r>
              <a:rPr spc="-30" dirty="0"/>
              <a:t> </a:t>
            </a:r>
            <a:r>
              <a:rPr dirty="0"/>
              <a:t>they</a:t>
            </a:r>
            <a:r>
              <a:rPr spc="-30" dirty="0"/>
              <a:t> </a:t>
            </a:r>
            <a:r>
              <a:rPr dirty="0"/>
              <a:t>feel</a:t>
            </a:r>
            <a:r>
              <a:rPr spc="-35" dirty="0"/>
              <a:t> </a:t>
            </a:r>
            <a:r>
              <a:rPr dirty="0"/>
              <a:t>‘healthy</a:t>
            </a:r>
            <a:r>
              <a:rPr spc="-3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spc="-10" dirty="0"/>
              <a:t>happy’</a:t>
            </a:r>
            <a:r>
              <a:rPr spc="-150" dirty="0"/>
              <a:t> </a:t>
            </a:r>
            <a:r>
              <a:rPr dirty="0"/>
              <a:t>they</a:t>
            </a:r>
            <a:r>
              <a:rPr spc="-30" dirty="0"/>
              <a:t> </a:t>
            </a:r>
            <a:r>
              <a:rPr dirty="0"/>
              <a:t>will</a:t>
            </a:r>
            <a:r>
              <a:rPr spc="-105" dirty="0"/>
              <a:t> </a:t>
            </a:r>
            <a:r>
              <a:rPr spc="-10" dirty="0"/>
              <a:t>learn.</a:t>
            </a:r>
          </a:p>
          <a:p>
            <a:pPr>
              <a:lnSpc>
                <a:spcPct val="100000"/>
              </a:lnSpc>
              <a:spcBef>
                <a:spcPts val="2225"/>
              </a:spcBef>
            </a:pPr>
            <a:endParaRPr spc="-10" dirty="0"/>
          </a:p>
          <a:p>
            <a:pPr marL="6985" algn="ctr">
              <a:lnSpc>
                <a:spcPct val="100000"/>
              </a:lnSpc>
            </a:pPr>
            <a:r>
              <a:rPr b="1" i="1" spc="-10" dirty="0">
                <a:latin typeface="Arial Narrow"/>
                <a:cs typeface="Arial Narrow"/>
              </a:rPr>
              <a:t>Priority:</a:t>
            </a:r>
          </a:p>
          <a:p>
            <a:pPr algn="ctr">
              <a:lnSpc>
                <a:spcPct val="100000"/>
              </a:lnSpc>
              <a:spcBef>
                <a:spcPts val="1040"/>
              </a:spcBef>
            </a:pPr>
            <a:r>
              <a:rPr b="1" i="1" dirty="0">
                <a:latin typeface="Arial Narrow"/>
                <a:cs typeface="Arial Narrow"/>
              </a:rPr>
              <a:t>Reposition</a:t>
            </a:r>
            <a:r>
              <a:rPr b="1" i="1" spc="-90" dirty="0">
                <a:latin typeface="Arial Narrow"/>
                <a:cs typeface="Arial Narrow"/>
              </a:rPr>
              <a:t> </a:t>
            </a:r>
            <a:r>
              <a:rPr b="1" i="1" spc="-10" dirty="0">
                <a:latin typeface="Arial Narrow"/>
                <a:cs typeface="Arial Narrow"/>
              </a:rPr>
              <a:t>children’s</a:t>
            </a:r>
            <a:r>
              <a:rPr b="1" i="1" spc="-105" dirty="0">
                <a:latin typeface="Arial Narrow"/>
                <a:cs typeface="Arial Narrow"/>
              </a:rPr>
              <a:t> </a:t>
            </a:r>
            <a:r>
              <a:rPr b="1" i="1" dirty="0">
                <a:latin typeface="Arial Narrow"/>
                <a:cs typeface="Arial Narrow"/>
              </a:rPr>
              <a:t>wellbeing</a:t>
            </a:r>
            <a:r>
              <a:rPr b="1" i="1" spc="-90" dirty="0">
                <a:latin typeface="Arial Narrow"/>
                <a:cs typeface="Arial Narrow"/>
              </a:rPr>
              <a:t> </a:t>
            </a:r>
            <a:r>
              <a:rPr b="1" i="1" dirty="0">
                <a:latin typeface="Arial Narrow"/>
                <a:cs typeface="Arial Narrow"/>
              </a:rPr>
              <a:t>to</a:t>
            </a:r>
            <a:r>
              <a:rPr b="1" i="1" spc="-90" dirty="0">
                <a:latin typeface="Arial Narrow"/>
                <a:cs typeface="Arial Narrow"/>
              </a:rPr>
              <a:t> </a:t>
            </a:r>
            <a:r>
              <a:rPr b="1" i="1" dirty="0">
                <a:latin typeface="Arial Narrow"/>
                <a:cs typeface="Arial Narrow"/>
              </a:rPr>
              <a:t>maximise</a:t>
            </a:r>
            <a:r>
              <a:rPr b="1" i="1" spc="-45" dirty="0">
                <a:latin typeface="Arial Narrow"/>
                <a:cs typeface="Arial Narrow"/>
              </a:rPr>
              <a:t> </a:t>
            </a:r>
            <a:r>
              <a:rPr b="1" i="1" dirty="0">
                <a:latin typeface="Arial Narrow"/>
                <a:cs typeface="Arial Narrow"/>
              </a:rPr>
              <a:t>their</a:t>
            </a:r>
            <a:r>
              <a:rPr b="1" i="1" spc="-20" dirty="0">
                <a:latin typeface="Arial Narrow"/>
                <a:cs typeface="Arial Narrow"/>
              </a:rPr>
              <a:t> </a:t>
            </a:r>
            <a:r>
              <a:rPr b="1" i="1" spc="-10" dirty="0">
                <a:latin typeface="Arial Narrow"/>
                <a:cs typeface="Arial Narrow"/>
              </a:rPr>
              <a:t>learning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104" rIns="0" bIns="0" rtlCol="0">
            <a:spAutoFit/>
          </a:bodyPr>
          <a:lstStyle/>
          <a:p>
            <a:pPr marL="479552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Statement: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A3196-0032-E092-38CF-7CF08B8DB9E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1951" y="2368930"/>
            <a:ext cx="8385175" cy="1985010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2095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50"/>
              </a:spcBef>
            </a:pPr>
            <a:endParaRPr/>
          </a:p>
          <a:p>
            <a:pPr marL="5080" algn="ctr">
              <a:lnSpc>
                <a:spcPct val="100000"/>
              </a:lnSpc>
            </a:pPr>
            <a:r>
              <a:rPr dirty="0"/>
              <a:t>Feedback/closing</a:t>
            </a:r>
            <a:r>
              <a:rPr spc="170" dirty="0"/>
              <a:t> </a:t>
            </a:r>
            <a:r>
              <a:rPr spc="-10" dirty="0"/>
              <a:t>summary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443F4-F05E-3315-4F07-DA2ADC1D998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60"/>
              </a:lnSpc>
            </a:pPr>
            <a:r>
              <a:rPr lang="en-GB"/>
              <a:t>Playback Learning </a:t>
            </a:r>
            <a:endParaRPr lang="en-GB"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8358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1198</Words>
  <Application>Microsoft Office PowerPoint</Application>
  <PresentationFormat>Widescreen</PresentationFormat>
  <Paragraphs>171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Arial Narrow</vt:lpstr>
      <vt:lpstr>Calibri</vt:lpstr>
      <vt:lpstr>Calibri Light</vt:lpstr>
      <vt:lpstr>Times New Roman</vt:lpstr>
      <vt:lpstr>Office Theme</vt:lpstr>
      <vt:lpstr>Families in Action</vt:lpstr>
      <vt:lpstr>Session 1:</vt:lpstr>
      <vt:lpstr>Session 1: How do we currently support our children’s learning and well-being?</vt:lpstr>
      <vt:lpstr>Introduction</vt:lpstr>
      <vt:lpstr>Factsheet</vt:lpstr>
      <vt:lpstr>Factsheet</vt:lpstr>
      <vt:lpstr>Factsheet</vt:lpstr>
      <vt:lpstr>PowerPoint Presentation</vt:lpstr>
      <vt:lpstr>Parent Evaluation Questionnaire</vt:lpstr>
      <vt:lpstr>The definition of wellbeing is broader than child protection and how we tend to think about welfare. Aspects of wellbeing can include:</vt:lpstr>
      <vt:lpstr>Summary:</vt:lpstr>
      <vt:lpstr>Summary:</vt:lpstr>
      <vt:lpstr>Issues impacting on children’s health and wellbeing:</vt:lpstr>
      <vt:lpstr>Topic(s) for discussion – what can we improve?</vt:lpstr>
      <vt:lpstr>Discussion on:</vt:lpstr>
      <vt:lpstr>PowerPoint Presentation</vt:lpstr>
      <vt:lpstr>The 6 HWB Curriculum organisers from CfE includes:</vt:lpstr>
      <vt:lpstr>Discuss how the school supports the delivery of the HWB organisers 2 – 6</vt:lpstr>
      <vt:lpstr>How does the school enable the CfE HWB Organiser 1:</vt:lpstr>
      <vt:lpstr>The Knowing Me, Knowing You Resource Enabling Social and Emotional Wellbeing - Skills Development – Pupil Voice</vt:lpstr>
      <vt:lpstr>The resource has been designed to support:</vt:lpstr>
      <vt:lpstr>The resource supports:</vt:lpstr>
      <vt:lpstr>The programme offers</vt:lpstr>
      <vt:lpstr>Pre-planned Lessons Themes</vt:lpstr>
      <vt:lpstr>The resource includes:</vt:lpstr>
      <vt:lpstr>For review:</vt:lpstr>
      <vt:lpstr>Statement:</vt:lpstr>
      <vt:lpstr> Feedback/closing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Peter Fitzpatrick</cp:lastModifiedBy>
  <cp:revision>1</cp:revision>
  <dcterms:created xsi:type="dcterms:W3CDTF">2024-08-07T07:02:56Z</dcterms:created>
  <dcterms:modified xsi:type="dcterms:W3CDTF">2024-08-07T07:34:48Z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2024-08-07T00:00:00Z</vt:filetime>
  </property>
  <property fmtid="{D5CDD505-2E9C-101B-9397-08002B2CF9AE}" pid="3" name="LastSaved">
    <vt:filetime>2024-08-07T00:00:00Z</vt:filetime>
  </property>
</Properties>
</file>