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7"/>
  </p:notesMasterIdLst>
  <p:sldIdLst>
    <p:sldId id="706" r:id="rId4"/>
    <p:sldId id="704" r:id="rId5"/>
    <p:sldId id="494" r:id="rId6"/>
    <p:sldId id="598" r:id="rId7"/>
    <p:sldId id="743" r:id="rId8"/>
    <p:sldId id="744" r:id="rId9"/>
    <p:sldId id="597" r:id="rId10"/>
    <p:sldId id="745" r:id="rId11"/>
    <p:sldId id="599" r:id="rId12"/>
    <p:sldId id="600" r:id="rId13"/>
    <p:sldId id="601" r:id="rId14"/>
    <p:sldId id="602" r:id="rId15"/>
    <p:sldId id="691" r:id="rId16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AFF"/>
    <a:srgbClr val="0039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804321-C6D0-449D-9CC6-F0E451D94116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23F5C-3B52-4961-8411-AFB5C613B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703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159F9-C6DF-469F-92DA-A3A0580194D0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D0F52-DE3F-43A2-AD2C-A6E8416AB412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60C91-D138-45AF-95C7-8ABE1D3D9A2A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1DA2F-1F52-48E7-B531-BC46E599F463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BB1BE-7F4F-4EA9-B6C9-42A82C31926C}" type="datetime1">
              <a:rPr lang="en-GB" smtClean="0"/>
              <a:t>06/08/2024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61F16-56EE-41F9-A2A0-068E11FA8899}" type="datetime1">
              <a:rPr lang="en-GB" smtClean="0"/>
              <a:t>06/08/2024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3991B-6CCD-4A2E-880C-CD311788CA3C}" type="datetime1">
              <a:rPr lang="en-GB" smtClean="0"/>
              <a:t>06/08/2024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39DE5-129E-4AF1-B1AE-DB414C04F72A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6C83C-E9F6-4F81-B9E8-E67CD4A9543B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AF4B-7895-4AEF-8A85-264BF09D902E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97FAE-8B34-414F-9933-778B6F2563A7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22FC-AB0B-4ED0-9F78-496B06BEEFF7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671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9D2CF-1AA4-4A05-885A-6C188B674F43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534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F474-F81F-4885-8273-201598AC8604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496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1E1F-C24C-4D80-A83E-8E894E292128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247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EE19B-286E-40C4-889A-0CEC48FDCEFD}" type="datetime1">
              <a:rPr lang="en-GB" smtClean="0"/>
              <a:t>06/08/2024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640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6EEA-0314-4EFD-9373-79F32F35CACD}" type="datetime1">
              <a:rPr lang="en-GB" smtClean="0"/>
              <a:t>06/08/2024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8125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A6B5-8C4C-41BC-9B70-B2C86F987BD5}" type="datetime1">
              <a:rPr lang="en-GB" smtClean="0"/>
              <a:t>06/08/2024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88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E8C85-A848-4CA7-BDB7-025BBE8D5097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059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7561B-DADC-4EFA-9342-6975634497E3}" type="datetime1">
              <a:rPr lang="en-GB" smtClean="0"/>
              <a:t>06/08/2024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00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A1AB5-B51C-46EB-A782-E778F0D6F9E6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0731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74A61-53D1-4152-A129-6A903D443044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3930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658120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1345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406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44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8160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026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5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0679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8973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601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20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F4065-7085-4E11-8B54-482092EB0FE9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F3260-4616-48F0-A788-755E50455AEA}" type="datetime1">
              <a:rPr lang="en-GB" smtClean="0"/>
              <a:t>06/08/2024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53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26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Well-being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well-being and learning. </a:t>
            </a:r>
          </a:p>
        </p:txBody>
      </p:sp>
      <p:pic>
        <p:nvPicPr>
          <p:cNvPr id="5" name="Picture 4" descr="A poster with a tree and silhouettes of people&#10;&#10;Description automatically generated">
            <a:extLst>
              <a:ext uri="{FF2B5EF4-FFF2-40B4-BE49-F238E27FC236}">
                <a16:creationId xmlns:a16="http://schemas.microsoft.com/office/drawing/2014/main" id="{BF180623-6028-1FFB-42E0-F1C63DB883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920" y="612842"/>
            <a:ext cx="3627105" cy="4931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3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9" y="1276502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4906590" y="10340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19:</a:t>
            </a:r>
            <a:endParaRPr lang="en-GB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1504213" y="2542664"/>
            <a:ext cx="9183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can we support children’s transition to secondary school?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8394" y="174625"/>
            <a:ext cx="8755211" cy="1006475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GB" sz="36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19: How can we support children’s transition </a:t>
            </a:r>
            <a:br>
              <a:rPr lang="en-GB" sz="36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36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secondary school?</a:t>
            </a: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2530719"/>
              </p:ext>
            </p:extLst>
          </p:nvPr>
        </p:nvGraphicFramePr>
        <p:xfrm>
          <a:off x="1392478" y="1452562"/>
          <a:ext cx="9548175" cy="4632325"/>
        </p:xfrm>
        <a:graphic>
          <a:graphicData uri="http://schemas.openxmlformats.org/drawingml/2006/table">
            <a:tbl>
              <a:tblPr firstRow="1" firstCol="1" bandRow="1"/>
              <a:tblGrid>
                <a:gridCol w="9548175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what we mean by transition and the different experiences children have at school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different aspects of children’s transition to secondary school including friendship and travel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how we can help children to plan for their transition to secondary school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2704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7744B4-41F3-4728-8D28-BD1D0E68B6EC}"/>
              </a:ext>
            </a:extLst>
          </p:cNvPr>
          <p:cNvSpPr/>
          <p:nvPr/>
        </p:nvSpPr>
        <p:spPr>
          <a:xfrm>
            <a:off x="1235412" y="1524287"/>
            <a:ext cx="9387191" cy="29854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4000" b="1" dirty="0">
              <a:latin typeface="Arial Narrow" panose="020B0606020202030204" pitchFamily="34" charset="0"/>
            </a:endParaRP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  <a:p>
            <a:pPr algn="ctr"/>
            <a:r>
              <a:rPr lang="en-GB" sz="2800" b="1" dirty="0">
                <a:latin typeface="Arial Narrow" panose="020B0606020202030204" pitchFamily="34" charset="0"/>
              </a:rPr>
              <a:t>‘Transition’ – what does it mean? </a:t>
            </a: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AB04DF-F3B8-4728-84F0-38C20FB5D8C8}"/>
              </a:ext>
            </a:extLst>
          </p:cNvPr>
          <p:cNvSpPr txBox="1"/>
          <p:nvPr/>
        </p:nvSpPr>
        <p:spPr>
          <a:xfrm>
            <a:off x="5301551" y="170085"/>
            <a:ext cx="15888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Discuss: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7179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7744B4-41F3-4728-8D28-BD1D0E68B6EC}"/>
              </a:ext>
            </a:extLst>
          </p:cNvPr>
          <p:cNvSpPr/>
          <p:nvPr/>
        </p:nvSpPr>
        <p:spPr>
          <a:xfrm>
            <a:off x="1235413" y="1640467"/>
            <a:ext cx="9610927" cy="26161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sz="40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When change happens, we need to prepare by planning -  this helps us to make the change successfully.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A750E4-8472-4181-A49B-A84F1E9BB32E}"/>
              </a:ext>
            </a:extLst>
          </p:cNvPr>
          <p:cNvSpPr txBox="1"/>
          <p:nvPr/>
        </p:nvSpPr>
        <p:spPr>
          <a:xfrm>
            <a:off x="3807585" y="159689"/>
            <a:ext cx="457683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‘Transition’ means ‘change’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527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7744B4-41F3-4728-8D28-BD1D0E68B6EC}"/>
              </a:ext>
            </a:extLst>
          </p:cNvPr>
          <p:cNvSpPr/>
          <p:nvPr/>
        </p:nvSpPr>
        <p:spPr>
          <a:xfrm>
            <a:off x="1292633" y="1681762"/>
            <a:ext cx="9606734" cy="21852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40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What are the  current transitional arrangements between the primary and secondary schools? </a:t>
            </a: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8A0006-1015-4AA0-B7E7-CDF91A44475E}"/>
              </a:ext>
            </a:extLst>
          </p:cNvPr>
          <p:cNvSpPr txBox="1"/>
          <p:nvPr/>
        </p:nvSpPr>
        <p:spPr>
          <a:xfrm>
            <a:off x="3281768" y="144688"/>
            <a:ext cx="56284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Current transitional arrangements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88458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F2AB60-D112-4586-BC67-80FFF23ABD61}"/>
              </a:ext>
            </a:extLst>
          </p:cNvPr>
          <p:cNvSpPr/>
          <p:nvPr/>
        </p:nvSpPr>
        <p:spPr>
          <a:xfrm>
            <a:off x="1275919" y="1274178"/>
            <a:ext cx="9640159" cy="46935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en-GB" sz="2800" dirty="0">
                <a:latin typeface="Arial Narrow" panose="020B0606020202030204" pitchFamily="34" charset="0"/>
              </a:rPr>
              <a:t>Planning your child's transition to secondary school</a:t>
            </a:r>
          </a:p>
          <a:p>
            <a:pPr>
              <a:spcBef>
                <a:spcPts val="1800"/>
              </a:spcBef>
            </a:pPr>
            <a:r>
              <a:rPr lang="en-GB" sz="2800" dirty="0">
                <a:latin typeface="Arial Narrow" panose="020B0606020202030204" pitchFamily="34" charset="0"/>
              </a:rPr>
              <a:t>How can we support and prepare our children for it to be successful?</a:t>
            </a:r>
          </a:p>
          <a:p>
            <a:pPr>
              <a:spcBef>
                <a:spcPts val="1800"/>
              </a:spcBef>
            </a:pPr>
            <a:r>
              <a:rPr lang="en-GB" sz="2800" dirty="0">
                <a:latin typeface="Arial Narrow" panose="020B0606020202030204" pitchFamily="34" charset="0"/>
              </a:rPr>
              <a:t>How we help our children to identify the steps required to create and implement a good plan </a:t>
            </a:r>
          </a:p>
          <a:p>
            <a:pPr>
              <a:spcBef>
                <a:spcPts val="1800"/>
              </a:spcBef>
            </a:pPr>
            <a:r>
              <a:rPr lang="en-GB" sz="2800" dirty="0">
                <a:latin typeface="Arial Narrow" panose="020B0606020202030204" pitchFamily="34" charset="0"/>
              </a:rPr>
              <a:t>How can we ensure our children are prepared for the changes including; changing friendships, travel and transition planning?</a:t>
            </a:r>
          </a:p>
          <a:p>
            <a:pPr>
              <a:spcBef>
                <a:spcPts val="1800"/>
              </a:spcBef>
            </a:pPr>
            <a:endParaRPr lang="en-GB" sz="2800" dirty="0">
              <a:latin typeface="Arial Narrow" panose="020B0606020202030204" pitchFamily="34" charset="0"/>
            </a:endParaRPr>
          </a:p>
          <a:p>
            <a:pPr>
              <a:spcBef>
                <a:spcPts val="1800"/>
              </a:spcBef>
            </a:pPr>
            <a:endParaRPr lang="en-GB" sz="28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681DC-4CA3-487F-8634-DF8515B0FED1}"/>
              </a:ext>
            </a:extLst>
          </p:cNvPr>
          <p:cNvSpPr txBox="1"/>
          <p:nvPr/>
        </p:nvSpPr>
        <p:spPr>
          <a:xfrm>
            <a:off x="4435126" y="136525"/>
            <a:ext cx="33217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Planning transition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128267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7744B4-41F3-4728-8D28-BD1D0E68B6EC}"/>
              </a:ext>
            </a:extLst>
          </p:cNvPr>
          <p:cNvSpPr/>
          <p:nvPr/>
        </p:nvSpPr>
        <p:spPr>
          <a:xfrm>
            <a:off x="2012524" y="1230453"/>
            <a:ext cx="85868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4000" b="1" dirty="0">
              <a:latin typeface="Arial Narrow" panose="020B0606020202030204" pitchFamily="34" charset="0"/>
            </a:endParaRPr>
          </a:p>
          <a:p>
            <a:pPr algn="ctr"/>
            <a:endParaRPr lang="en-GB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0EA2B1-A4ED-4FEA-BC1C-D3C79EFF53D3}"/>
              </a:ext>
            </a:extLst>
          </p:cNvPr>
          <p:cNvSpPr/>
          <p:nvPr/>
        </p:nvSpPr>
        <p:spPr>
          <a:xfrm>
            <a:off x="1399992" y="1103232"/>
            <a:ext cx="9811865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32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Friends in secondary school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Travelling to secondary school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My Transition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How can you proceed to complete the activities at home over a period of time?</a:t>
            </a:r>
          </a:p>
          <a:p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B18806-640D-412F-80D8-6A9A1C1E1810}"/>
              </a:ext>
            </a:extLst>
          </p:cNvPr>
          <p:cNvSpPr txBox="1"/>
          <p:nvPr/>
        </p:nvSpPr>
        <p:spPr>
          <a:xfrm>
            <a:off x="4346094" y="136525"/>
            <a:ext cx="391966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Consider the following: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493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0ADA938-4D76-4502-A149-6EEC3E906E53}"/>
              </a:ext>
            </a:extLst>
          </p:cNvPr>
          <p:cNvSpPr/>
          <p:nvPr/>
        </p:nvSpPr>
        <p:spPr>
          <a:xfrm>
            <a:off x="1371600" y="1066886"/>
            <a:ext cx="9640111" cy="47705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Explain the purpose of the activity including why it is important for children to: 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</a:rPr>
              <a:t>Understand that they will make new friends in secondary school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</a:rPr>
              <a:t>Consider what they can do to make new friends or keep their current friendships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Discuss the following statements: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algn="ctr"/>
            <a:r>
              <a:rPr lang="en-GB" sz="2800" b="1" i="1" dirty="0">
                <a:latin typeface="Arial Narrow" panose="020B0606020202030204" pitchFamily="34" charset="0"/>
              </a:rPr>
              <a:t>‘What is a friend?’ ‘Who are your friends?’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DB7C07-CD19-4EF7-A799-131D0E619D6A}"/>
              </a:ext>
            </a:extLst>
          </p:cNvPr>
          <p:cNvSpPr txBox="1"/>
          <p:nvPr/>
        </p:nvSpPr>
        <p:spPr>
          <a:xfrm>
            <a:off x="4003119" y="158803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Family activity at home: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971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77178F-6DB3-473A-93CA-F16BBAC8D262}"/>
              </a:ext>
            </a:extLst>
          </p:cNvPr>
          <p:cNvSpPr/>
          <p:nvPr/>
        </p:nvSpPr>
        <p:spPr>
          <a:xfrm>
            <a:off x="1533724" y="920621"/>
            <a:ext cx="9124549" cy="501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“</a:t>
            </a:r>
            <a:r>
              <a:rPr lang="en-GB" sz="2800" b="1" dirty="0">
                <a:latin typeface="Arial Narrow" panose="020B0606020202030204" pitchFamily="34" charset="0"/>
              </a:rPr>
              <a:t>Some people enjoy spending time by themselves. Some of us have a small group of close friends. Others prefer to be in a big group of friends”</a:t>
            </a:r>
            <a:r>
              <a:rPr lang="en-GB" sz="2800" dirty="0">
                <a:latin typeface="Arial Narrow" panose="020B0606020202030204" pitchFamily="34" charset="0"/>
              </a:rPr>
              <a:t>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Do people who are friends need to be the same as each other?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Do people in a group have things in common, but are still very different from each other?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Complete </a:t>
            </a:r>
            <a:r>
              <a:rPr lang="en-GB" sz="2800" b="1" i="1" dirty="0">
                <a:latin typeface="Arial Narrow" panose="020B0606020202030204" pitchFamily="34" charset="0"/>
              </a:rPr>
              <a:t>‘Wanted a Good Friend’ </a:t>
            </a:r>
            <a:r>
              <a:rPr lang="en-GB" sz="2800" dirty="0">
                <a:latin typeface="Arial Narrow" panose="020B0606020202030204" pitchFamily="34" charset="0"/>
              </a:rPr>
              <a:t>activity provided either in a piece of personal writing or  ‘Wanted’ advert in a newspaper.</a:t>
            </a: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1A9E64-C4A8-4E3B-8DF8-5F5F5F1CFEC2}"/>
              </a:ext>
            </a:extLst>
          </p:cNvPr>
          <p:cNvSpPr txBox="1"/>
          <p:nvPr/>
        </p:nvSpPr>
        <p:spPr>
          <a:xfrm>
            <a:off x="5395326" y="141422"/>
            <a:ext cx="1401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Activity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925105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CBED2D4-C336-4FC9-A18D-BBEDEFE45655}"/>
              </a:ext>
            </a:extLst>
          </p:cNvPr>
          <p:cNvSpPr/>
          <p:nvPr/>
        </p:nvSpPr>
        <p:spPr>
          <a:xfrm>
            <a:off x="1308846" y="1045554"/>
            <a:ext cx="9574306" cy="47705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en-GB" sz="12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Explain the purpose of the activity including why it is important for children to: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Identify and plan their travel route to secondary school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Support them to research the journey they will need to take to secondary school.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Complete the </a:t>
            </a:r>
            <a:r>
              <a:rPr lang="en-GB" sz="2800" b="1" dirty="0">
                <a:latin typeface="Arial Narrow" panose="020B0606020202030204" pitchFamily="34" charset="0"/>
              </a:rPr>
              <a:t>Travelling to secondary school </a:t>
            </a:r>
            <a:r>
              <a:rPr lang="en-GB" sz="2800" dirty="0">
                <a:latin typeface="Arial Narrow" panose="020B0606020202030204" pitchFamily="34" charset="0"/>
              </a:rPr>
              <a:t>activity provided. 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A4C811-0B0A-46CB-A628-0ABCAEF4D1A3}"/>
              </a:ext>
            </a:extLst>
          </p:cNvPr>
          <p:cNvSpPr txBox="1"/>
          <p:nvPr/>
        </p:nvSpPr>
        <p:spPr>
          <a:xfrm>
            <a:off x="4003118" y="129094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Family activity at home: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7536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DF20C0-7666-44E8-8A57-86B7725EF056}"/>
              </a:ext>
            </a:extLst>
          </p:cNvPr>
          <p:cNvSpPr/>
          <p:nvPr/>
        </p:nvSpPr>
        <p:spPr>
          <a:xfrm>
            <a:off x="1906134" y="908705"/>
            <a:ext cx="9133510" cy="501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b="1" dirty="0">
                <a:latin typeface="Arial Narrow" panose="020B0606020202030204" pitchFamily="34" charset="0"/>
              </a:rPr>
              <a:t>Explain the purpose of the activity including why it is important for children to: </a:t>
            </a:r>
          </a:p>
          <a:p>
            <a:endParaRPr lang="en-GB" sz="2800" b="1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Complete their transition plan to secondary school to ensure they are prepared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Discuss transition to secondary school and any concerns or worries your children have. Identify someone they can speak to.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Complete the </a:t>
            </a:r>
            <a:r>
              <a:rPr lang="en-GB" sz="2800" b="1" dirty="0">
                <a:latin typeface="Arial Narrow" panose="020B0606020202030204" pitchFamily="34" charset="0"/>
              </a:rPr>
              <a:t>Transition Plan </a:t>
            </a:r>
            <a:r>
              <a:rPr lang="en-GB" sz="2800" dirty="0">
                <a:latin typeface="Arial Narrow" panose="020B0606020202030204" pitchFamily="34" charset="0"/>
              </a:rPr>
              <a:t>provided this can be a ‘live’ and frequently revisited plan during the transition period.</a:t>
            </a:r>
          </a:p>
          <a:p>
            <a:endParaRPr lang="en-GB" sz="1200" dirty="0">
              <a:latin typeface="Arial Narrow" panose="020B0606020202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76E575-8371-41B6-A379-5B57547705D3}"/>
              </a:ext>
            </a:extLst>
          </p:cNvPr>
          <p:cNvSpPr txBox="1"/>
          <p:nvPr/>
        </p:nvSpPr>
        <p:spPr>
          <a:xfrm>
            <a:off x="3970506" y="113659"/>
            <a:ext cx="409278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Family activity at home: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6610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702341" y="1682589"/>
            <a:ext cx="8968902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842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533</Words>
  <Application>Microsoft Office PowerPoint</Application>
  <PresentationFormat>Widescreen</PresentationFormat>
  <Paragraphs>75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2_Office Theme</vt:lpstr>
      <vt:lpstr>PowerPoint Presentation</vt:lpstr>
      <vt:lpstr>          </vt:lpstr>
      <vt:lpstr>Session 19: How can we support children’s transition  to secondary school?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Peter Fitzpatrick</cp:lastModifiedBy>
  <cp:revision>39</cp:revision>
  <cp:lastPrinted>2019-04-01T17:32:24Z</cp:lastPrinted>
  <dcterms:created xsi:type="dcterms:W3CDTF">2019-03-26T12:31:19Z</dcterms:created>
  <dcterms:modified xsi:type="dcterms:W3CDTF">2024-08-06T15:11:58Z</dcterms:modified>
</cp:coreProperties>
</file>